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5"/>
  </p:notesMasterIdLst>
  <p:sldIdLst>
    <p:sldId id="256" r:id="rId2"/>
    <p:sldId id="257" r:id="rId3"/>
    <p:sldId id="258" r:id="rId4"/>
    <p:sldId id="285" r:id="rId5"/>
    <p:sldId id="259" r:id="rId6"/>
    <p:sldId id="260" r:id="rId7"/>
    <p:sldId id="286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87" r:id="rId22"/>
    <p:sldId id="274" r:id="rId23"/>
    <p:sldId id="288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7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F3555D69-5B15-4EA5-A425-2E04B73D7C3D}" type="datetimeFigureOut">
              <a:rPr lang="en-US"/>
              <a:pPr>
                <a:defRPr/>
              </a:pPr>
              <a:t>11/29/2011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88D279A3-CF76-4D9B-9C30-09FA97CA24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mtClean="0"/>
              <a:t>PPT created by Liz LaRosa @ www.middleschoolscience.com 2011</a:t>
            </a:r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2D85F11-468D-49F8-B0E3-EC6869C33D79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4D1321-3EE9-491F-ACEA-3389B2C65439}" type="datetimeFigureOut">
              <a:rPr lang="en-US"/>
              <a:pPr>
                <a:defRPr/>
              </a:pPr>
              <a:t>11/29/2011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4AA9F2-9171-42A8-A42C-1E89CB708C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6B3F28-8D55-426C-9174-8704D7904BDD}" type="datetimeFigureOut">
              <a:rPr lang="en-US"/>
              <a:pPr>
                <a:defRPr/>
              </a:pPr>
              <a:t>11/29/2011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6C30E9-EFB3-4F1C-B629-B29C928CA2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0BD7E6-BDC4-4D70-81DD-EC0F80429C0A}" type="datetimeFigureOut">
              <a:rPr lang="en-US"/>
              <a:pPr>
                <a:defRPr/>
              </a:pPr>
              <a:t>11/29/2011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EF05CE-5CF0-4B1D-AA02-BC6C3570B1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C9315D-21D9-4F9E-A2B8-AFE0E3F169AE}" type="datetimeFigureOut">
              <a:rPr lang="en-US"/>
              <a:pPr>
                <a:defRPr/>
              </a:pPr>
              <a:t>11/29/2011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17E667-AF4C-4E78-AA13-DFD0214C13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65A98D-3E93-42AA-89F7-CD12C4A27648}" type="datetimeFigureOut">
              <a:rPr lang="en-US"/>
              <a:pPr>
                <a:defRPr/>
              </a:pPr>
              <a:t>11/29/2011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13C413-087F-4383-815C-A31481F931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2DC1B6-F467-45D9-879D-C86BBB4D25A2}" type="datetimeFigureOut">
              <a:rPr lang="en-US"/>
              <a:pPr>
                <a:defRPr/>
              </a:pPr>
              <a:t>11/29/2011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A8ADDB-761E-48FE-AB58-3B6F6A8710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35D214-9746-4A2F-A810-8028903E1CC4}" type="datetimeFigureOut">
              <a:rPr lang="en-US"/>
              <a:pPr>
                <a:defRPr/>
              </a:pPr>
              <a:t>11/29/2011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F9E3F6-6D8B-474B-9A0E-BBFF032E53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AA20FB-478E-4649-88F6-AF51DE6DAAF3}" type="datetimeFigureOut">
              <a:rPr lang="en-US"/>
              <a:pPr>
                <a:defRPr/>
              </a:pPr>
              <a:t>11/29/2011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41569A-0494-4409-8A11-C1A283D85F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25FC59-6147-467D-9BE3-2283D3B96691}" type="datetimeFigureOut">
              <a:rPr lang="en-US"/>
              <a:pPr>
                <a:defRPr/>
              </a:pPr>
              <a:t>11/29/2011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9F5435-4647-45F4-9F6E-4CFDBD9B05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04BB93-BE7F-40FE-BBAA-2D2AF64D738B}" type="datetimeFigureOut">
              <a:rPr lang="en-US"/>
              <a:pPr>
                <a:defRPr/>
              </a:pPr>
              <a:t>11/29/2011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CBCD39-640F-4E73-9727-AC8A92B09C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2F08C9-99F9-4EBA-BB06-936C8EFD1417}" type="datetimeFigureOut">
              <a:rPr lang="en-US"/>
              <a:pPr>
                <a:defRPr/>
              </a:pPr>
              <a:t>11/29/2011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538772-9335-45F5-8DE4-7D400502DF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F1A002B-D4E2-4295-9BC6-3EBE363B707D}" type="datetimeFigureOut">
              <a:rPr lang="en-US"/>
              <a:pPr>
                <a:defRPr/>
              </a:pPr>
              <a:t>11/29/2011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600D978-A608-4CF8-A4A4-3263C768D5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609600" y="381000"/>
            <a:ext cx="7772400" cy="1470025"/>
          </a:xfrm>
        </p:spPr>
        <p:txBody>
          <a:bodyPr/>
          <a:lstStyle/>
          <a:p>
            <a:r>
              <a:rPr lang="en-US" smtClean="0"/>
              <a:t>SpongeBob Genetics 1 &amp; 2</a:t>
            </a:r>
          </a:p>
        </p:txBody>
      </p:sp>
      <p:pic>
        <p:nvPicPr>
          <p:cNvPr id="2051" name="Picture 2" descr="http://www.relativelydigital.com/wp-content/uploads/2011/03/SpongeBob-SquarePants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9400" y="1498600"/>
            <a:ext cx="4191000" cy="412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2" name="Rectangle 3"/>
          <p:cNvSpPr>
            <a:spLocks noChangeArrowheads="1"/>
          </p:cNvSpPr>
          <p:nvPr/>
        </p:nvSpPr>
        <p:spPr bwMode="auto">
          <a:xfrm>
            <a:off x="381000" y="5867400"/>
            <a:ext cx="80010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>
                <a:latin typeface="Calibri" pitchFamily="34" charset="0"/>
              </a:rPr>
              <a:t>To be used with </a:t>
            </a:r>
          </a:p>
          <a:p>
            <a:pPr algn="ctr"/>
            <a:r>
              <a:rPr lang="en-US">
                <a:latin typeface="Calibri" pitchFamily="34" charset="0"/>
              </a:rPr>
              <a:t>http://sciencespot.net/Pages/classbio.html#Anchor-genetics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381000"/>
            <a:ext cx="8534400" cy="3140075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latin typeface="+mn-lt"/>
                <a:cs typeface="+mn-cs"/>
              </a:rPr>
              <a:t>5. Patrick met Patti at the dance. Both of them are heterozygous for their pink body color, which is </a:t>
            </a:r>
            <a:r>
              <a:rPr lang="en-US" b="1" dirty="0">
                <a:latin typeface="+mn-lt"/>
                <a:cs typeface="+mn-cs"/>
              </a:rPr>
              <a:t>dominant over </a:t>
            </a:r>
            <a:r>
              <a:rPr lang="en-US" b="1" dirty="0">
                <a:latin typeface="+mn-lt"/>
                <a:cs typeface="+mn-cs"/>
              </a:rPr>
              <a:t>a yellow body color. Create a Punnett square to show </a:t>
            </a:r>
            <a:r>
              <a:rPr lang="en-US" b="1" dirty="0">
                <a:latin typeface="+mn-lt"/>
                <a:cs typeface="+mn-cs"/>
              </a:rPr>
              <a:t>the possibilities </a:t>
            </a:r>
            <a:r>
              <a:rPr lang="en-US" b="1" dirty="0">
                <a:latin typeface="+mn-lt"/>
                <a:cs typeface="+mn-cs"/>
              </a:rPr>
              <a:t>that would result if Patrick and </a:t>
            </a:r>
            <a:r>
              <a:rPr lang="en-US" b="1" dirty="0">
                <a:latin typeface="+mn-lt"/>
                <a:cs typeface="+mn-cs"/>
              </a:rPr>
              <a:t>Patti had </a:t>
            </a:r>
            <a:r>
              <a:rPr lang="en-US" b="1" dirty="0">
                <a:latin typeface="+mn-lt"/>
                <a:cs typeface="+mn-cs"/>
              </a:rPr>
              <a:t>children. HINT: Read question #3</a:t>
            </a:r>
            <a:r>
              <a:rPr lang="en-US" b="1" dirty="0">
                <a:latin typeface="+mn-lt"/>
                <a:cs typeface="+mn-cs"/>
              </a:rPr>
              <a:t>!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 dirty="0">
              <a:latin typeface="+mn-lt"/>
              <a:cs typeface="+mn-cs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lphaUcPeriod"/>
              <a:defRPr/>
            </a:pPr>
            <a:r>
              <a:rPr lang="en-US" dirty="0">
                <a:latin typeface="+mn-lt"/>
                <a:cs typeface="+mn-cs"/>
              </a:rPr>
              <a:t>List </a:t>
            </a:r>
            <a:r>
              <a:rPr lang="en-US" dirty="0">
                <a:latin typeface="+mn-lt"/>
                <a:cs typeface="+mn-cs"/>
              </a:rPr>
              <a:t>the possible genotypes and phenotypes for their children</a:t>
            </a:r>
            <a:r>
              <a:rPr lang="en-US" dirty="0">
                <a:latin typeface="+mn-lt"/>
                <a:cs typeface="+mn-cs"/>
              </a:rPr>
              <a:t>.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lphaUcPeriod"/>
              <a:defRPr/>
            </a:pPr>
            <a:endParaRPr lang="en-US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  <a:cs typeface="+mn-cs"/>
              </a:rPr>
              <a:t>B</a:t>
            </a:r>
            <a:r>
              <a:rPr lang="en-US" dirty="0">
                <a:latin typeface="+mn-lt"/>
                <a:cs typeface="+mn-cs"/>
              </a:rPr>
              <a:t>.  </a:t>
            </a:r>
            <a:r>
              <a:rPr lang="en-US" dirty="0">
                <a:latin typeface="+mn-lt"/>
                <a:cs typeface="+mn-cs"/>
              </a:rPr>
              <a:t>What are the chances of a child with a pink body? ____ out of ____ or </a:t>
            </a:r>
            <a:r>
              <a:rPr lang="en-US" dirty="0">
                <a:latin typeface="+mn-lt"/>
                <a:cs typeface="+mn-cs"/>
              </a:rPr>
              <a:t>____%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  <a:cs typeface="+mn-cs"/>
              </a:rPr>
              <a:t>C. </a:t>
            </a:r>
            <a:r>
              <a:rPr lang="en-US" dirty="0">
                <a:latin typeface="+mn-lt"/>
                <a:cs typeface="+mn-cs"/>
              </a:rPr>
              <a:t> What </a:t>
            </a:r>
            <a:r>
              <a:rPr lang="en-US" dirty="0">
                <a:latin typeface="+mn-lt"/>
                <a:cs typeface="+mn-cs"/>
              </a:rPr>
              <a:t>are the chances of a child with a yellow body? ____ out of ____ or </a:t>
            </a:r>
            <a:r>
              <a:rPr lang="en-US" dirty="0">
                <a:latin typeface="+mn-lt"/>
                <a:cs typeface="+mn-cs"/>
              </a:rPr>
              <a:t>____%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pic>
        <p:nvPicPr>
          <p:cNvPr id="11267" name="Picture 2" descr="http://animecosplayworld.files.wordpress.com/2011/06/patrick_star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10200" y="3352800"/>
            <a:ext cx="3409950" cy="333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457200"/>
            <a:ext cx="8534400" cy="3140075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latin typeface="+mn-lt"/>
                <a:cs typeface="+mn-cs"/>
              </a:rPr>
              <a:t>5. Patrick met Patti at the dance. Both of them are heterozygous for their pink body color, which is </a:t>
            </a:r>
            <a:r>
              <a:rPr lang="en-US" b="1" dirty="0">
                <a:latin typeface="+mn-lt"/>
                <a:cs typeface="+mn-cs"/>
              </a:rPr>
              <a:t>dominant over </a:t>
            </a:r>
            <a:r>
              <a:rPr lang="en-US" b="1" dirty="0">
                <a:latin typeface="+mn-lt"/>
                <a:cs typeface="+mn-cs"/>
              </a:rPr>
              <a:t>a yellow body color. Create a Punnett square to show </a:t>
            </a:r>
            <a:r>
              <a:rPr lang="en-US" b="1" dirty="0">
                <a:latin typeface="+mn-lt"/>
                <a:cs typeface="+mn-cs"/>
              </a:rPr>
              <a:t>the possibilities </a:t>
            </a:r>
            <a:r>
              <a:rPr lang="en-US" b="1" dirty="0">
                <a:latin typeface="+mn-lt"/>
                <a:cs typeface="+mn-cs"/>
              </a:rPr>
              <a:t>that would result if Patrick and </a:t>
            </a:r>
            <a:r>
              <a:rPr lang="en-US" b="1" dirty="0">
                <a:latin typeface="+mn-lt"/>
                <a:cs typeface="+mn-cs"/>
              </a:rPr>
              <a:t>Patti had </a:t>
            </a:r>
            <a:r>
              <a:rPr lang="en-US" b="1" dirty="0">
                <a:latin typeface="+mn-lt"/>
                <a:cs typeface="+mn-cs"/>
              </a:rPr>
              <a:t>children. HINT: Read question #3</a:t>
            </a:r>
            <a:r>
              <a:rPr lang="en-US" b="1" dirty="0">
                <a:latin typeface="+mn-lt"/>
                <a:cs typeface="+mn-cs"/>
              </a:rPr>
              <a:t>!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 dirty="0">
              <a:latin typeface="+mn-lt"/>
              <a:cs typeface="+mn-cs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lphaUcPeriod"/>
              <a:defRPr/>
            </a:pPr>
            <a:r>
              <a:rPr lang="en-US" dirty="0">
                <a:latin typeface="+mn-lt"/>
                <a:cs typeface="+mn-cs"/>
              </a:rPr>
              <a:t>List </a:t>
            </a:r>
            <a:r>
              <a:rPr lang="en-US" dirty="0">
                <a:latin typeface="+mn-lt"/>
                <a:cs typeface="+mn-cs"/>
              </a:rPr>
              <a:t>the possible genotypes and phenotypes for their children</a:t>
            </a:r>
            <a:r>
              <a:rPr lang="en-US" dirty="0">
                <a:latin typeface="+mn-lt"/>
                <a:cs typeface="+mn-cs"/>
              </a:rPr>
              <a:t>. </a:t>
            </a:r>
            <a:r>
              <a:rPr lang="en-US" b="1" dirty="0">
                <a:solidFill>
                  <a:srgbClr val="FF0000"/>
                </a:solidFill>
                <a:latin typeface="+mn-lt"/>
                <a:cs typeface="+mn-cs"/>
              </a:rPr>
              <a:t>PP, Pp, pp, pink, yellow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lphaUcPeriod"/>
              <a:defRPr/>
            </a:pPr>
            <a:endParaRPr lang="en-US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  <a:cs typeface="+mn-cs"/>
              </a:rPr>
              <a:t>B. What are the chances of a child with a pink body? </a:t>
            </a:r>
            <a:r>
              <a:rPr lang="en-US" dirty="0">
                <a:latin typeface="+mn-lt"/>
                <a:cs typeface="+mn-cs"/>
              </a:rPr>
              <a:t> </a:t>
            </a:r>
            <a:r>
              <a:rPr lang="en-US" b="1" dirty="0">
                <a:solidFill>
                  <a:srgbClr val="FF0000"/>
                </a:solidFill>
                <a:latin typeface="+mn-lt"/>
                <a:cs typeface="+mn-cs"/>
              </a:rPr>
              <a:t>3 out </a:t>
            </a:r>
            <a:r>
              <a:rPr lang="en-US" b="1" dirty="0">
                <a:solidFill>
                  <a:srgbClr val="FF0000"/>
                </a:solidFill>
                <a:latin typeface="+mn-lt"/>
                <a:cs typeface="+mn-cs"/>
              </a:rPr>
              <a:t>of </a:t>
            </a:r>
            <a:r>
              <a:rPr lang="en-US" b="1" dirty="0">
                <a:solidFill>
                  <a:srgbClr val="FF0000"/>
                </a:solidFill>
                <a:latin typeface="+mn-lt"/>
                <a:cs typeface="+mn-cs"/>
              </a:rPr>
              <a:t>4 or 75 %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  <a:cs typeface="+mn-cs"/>
              </a:rPr>
              <a:t>C. What are the chances of a child with a yellow body? </a:t>
            </a:r>
            <a:r>
              <a:rPr lang="en-US" b="1" dirty="0">
                <a:solidFill>
                  <a:srgbClr val="FF0000"/>
                </a:solidFill>
                <a:latin typeface="+mn-lt"/>
                <a:cs typeface="+mn-cs"/>
              </a:rPr>
              <a:t>1</a:t>
            </a:r>
            <a:r>
              <a:rPr lang="en-US" b="1" dirty="0">
                <a:solidFill>
                  <a:srgbClr val="FF0000"/>
                </a:solidFill>
                <a:latin typeface="+mn-lt"/>
                <a:cs typeface="+mn-cs"/>
              </a:rPr>
              <a:t> out of 4 or 25 %</a:t>
            </a:r>
            <a:endParaRPr lang="en-US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457200" y="3810000"/>
          <a:ext cx="5257800" cy="23622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52600"/>
                <a:gridCol w="1752600"/>
                <a:gridCol w="1752600"/>
              </a:tblGrid>
              <a:tr h="78740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P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p</a:t>
                      </a:r>
                      <a:endParaRPr lang="en-US" sz="3200" dirty="0"/>
                    </a:p>
                  </a:txBody>
                  <a:tcPr/>
                </a:tc>
              </a:tr>
              <a:tr h="78740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P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/>
                        <a:t>PP</a:t>
                      </a:r>
                      <a:endParaRPr lang="en-US" sz="2800" b="1" dirty="0"/>
                    </a:p>
                  </a:txBody>
                  <a:tcP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/>
                        <a:t>Pp</a:t>
                      </a:r>
                      <a:endParaRPr lang="en-US" sz="2800" b="1" dirty="0"/>
                    </a:p>
                  </a:txBody>
                  <a:tcPr>
                    <a:solidFill>
                      <a:srgbClr val="FF99FF"/>
                    </a:solidFill>
                  </a:tcPr>
                </a:tc>
              </a:tr>
              <a:tr h="78740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p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/>
                        <a:t>Pp</a:t>
                      </a:r>
                      <a:endParaRPr lang="en-US" sz="2800" b="1" dirty="0"/>
                    </a:p>
                  </a:txBody>
                  <a:tcP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/>
                        <a:t>pp</a:t>
                      </a:r>
                      <a:endParaRPr lang="en-US" sz="28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pic>
        <p:nvPicPr>
          <p:cNvPr id="12301" name="Picture 2" descr="http://animecosplayworld.files.wordpress.com/2011/06/patrick_star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48400" y="3810000"/>
            <a:ext cx="2495550" cy="2439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2743200" y="3352800"/>
            <a:ext cx="2323660" cy="400110"/>
          </a:xfrm>
          <a:prstGeom prst="rect">
            <a:avLst/>
          </a:prstGeom>
          <a:solidFill>
            <a:schemeClr val="bg1"/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cs typeface="+mn-cs"/>
              </a:rPr>
              <a:t>Patrick</a:t>
            </a:r>
            <a:endParaRPr lang="en-US" sz="2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6" name="Rectangle 5"/>
          <p:cNvSpPr/>
          <p:nvPr/>
        </p:nvSpPr>
        <p:spPr>
          <a:xfrm rot="16200000">
            <a:off x="-580775" y="4847975"/>
            <a:ext cx="2323660" cy="400110"/>
          </a:xfrm>
          <a:prstGeom prst="rect">
            <a:avLst/>
          </a:prstGeom>
          <a:solidFill>
            <a:schemeClr val="bg1"/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cs typeface="+mn-cs"/>
              </a:rPr>
              <a:t>Patti</a:t>
            </a:r>
            <a:endParaRPr lang="en-US" sz="2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685800"/>
            <a:ext cx="8534400" cy="3970338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latin typeface="+mn-lt"/>
                <a:cs typeface="+mn-cs"/>
              </a:rPr>
              <a:t>6. Everyone in </a:t>
            </a:r>
            <a:r>
              <a:rPr lang="en-US" b="1" dirty="0" err="1">
                <a:latin typeface="+mn-lt"/>
                <a:cs typeface="+mn-cs"/>
              </a:rPr>
              <a:t>Squidward’s</a:t>
            </a:r>
            <a:r>
              <a:rPr lang="en-US" b="1" dirty="0">
                <a:latin typeface="+mn-lt"/>
                <a:cs typeface="+mn-cs"/>
              </a:rPr>
              <a:t> family has light blue skin, which is the dominant trait for body color in </a:t>
            </a:r>
            <a:r>
              <a:rPr lang="en-US" b="1" dirty="0">
                <a:latin typeface="+mn-lt"/>
                <a:cs typeface="+mn-cs"/>
              </a:rPr>
              <a:t>his hometown </a:t>
            </a:r>
            <a:r>
              <a:rPr lang="en-US" b="1" dirty="0">
                <a:latin typeface="+mn-lt"/>
                <a:cs typeface="+mn-cs"/>
              </a:rPr>
              <a:t>of Squid Valley. His family brags that they are a “purebred” line. He recently married a nice </a:t>
            </a:r>
            <a:r>
              <a:rPr lang="en-US" b="1" dirty="0">
                <a:latin typeface="+mn-lt"/>
                <a:cs typeface="+mn-cs"/>
              </a:rPr>
              <a:t>girl who </a:t>
            </a:r>
            <a:r>
              <a:rPr lang="en-US" b="1" dirty="0">
                <a:latin typeface="+mn-lt"/>
                <a:cs typeface="+mn-cs"/>
              </a:rPr>
              <a:t>has light green skin, which is a recessive </a:t>
            </a:r>
            <a:r>
              <a:rPr lang="en-US" b="1" dirty="0">
                <a:latin typeface="+mn-lt"/>
                <a:cs typeface="+mn-cs"/>
              </a:rPr>
              <a:t>trait. Create </a:t>
            </a:r>
            <a:r>
              <a:rPr lang="en-US" b="1" dirty="0">
                <a:latin typeface="+mn-lt"/>
                <a:cs typeface="+mn-cs"/>
              </a:rPr>
              <a:t>a Punnett square to show the possibilities that </a:t>
            </a:r>
            <a:r>
              <a:rPr lang="en-US" b="1" dirty="0">
                <a:latin typeface="+mn-lt"/>
                <a:cs typeface="+mn-cs"/>
              </a:rPr>
              <a:t>would result </a:t>
            </a:r>
            <a:r>
              <a:rPr lang="en-US" b="1" dirty="0">
                <a:latin typeface="+mn-lt"/>
                <a:cs typeface="+mn-cs"/>
              </a:rPr>
              <a:t>if </a:t>
            </a:r>
            <a:r>
              <a:rPr lang="en-US" b="1" dirty="0" err="1">
                <a:latin typeface="+mn-lt"/>
                <a:cs typeface="+mn-cs"/>
              </a:rPr>
              <a:t>Squidward</a:t>
            </a:r>
            <a:r>
              <a:rPr lang="en-US" b="1" dirty="0">
                <a:latin typeface="+mn-lt"/>
                <a:cs typeface="+mn-cs"/>
              </a:rPr>
              <a:t> and his new bride had children. Use B to represent the dominant gene and b to </a:t>
            </a:r>
            <a:r>
              <a:rPr lang="en-US" b="1" dirty="0">
                <a:latin typeface="+mn-lt"/>
                <a:cs typeface="+mn-cs"/>
              </a:rPr>
              <a:t>represent the </a:t>
            </a:r>
            <a:r>
              <a:rPr lang="en-US" b="1" dirty="0">
                <a:latin typeface="+mn-lt"/>
                <a:cs typeface="+mn-cs"/>
              </a:rPr>
              <a:t>recessive gene</a:t>
            </a:r>
            <a:r>
              <a:rPr lang="en-US" b="1" dirty="0">
                <a:latin typeface="+mn-lt"/>
                <a:cs typeface="+mn-cs"/>
              </a:rPr>
              <a:t>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 dirty="0">
              <a:latin typeface="+mn-lt"/>
              <a:cs typeface="+mn-cs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lphaUcPeriod"/>
              <a:defRPr/>
            </a:pPr>
            <a:r>
              <a:rPr lang="en-US" dirty="0">
                <a:latin typeface="+mn-lt"/>
                <a:cs typeface="+mn-cs"/>
              </a:rPr>
              <a:t>List </a:t>
            </a:r>
            <a:r>
              <a:rPr lang="en-US" dirty="0">
                <a:latin typeface="+mn-lt"/>
                <a:cs typeface="+mn-cs"/>
              </a:rPr>
              <a:t>the possible genotypes and phenotypes for their children</a:t>
            </a:r>
            <a:r>
              <a:rPr lang="en-US" dirty="0">
                <a:latin typeface="+mn-lt"/>
                <a:cs typeface="+mn-cs"/>
              </a:rPr>
              <a:t>.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lphaUcPeriod"/>
              <a:defRPr/>
            </a:pPr>
            <a:endParaRPr lang="en-US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  <a:cs typeface="+mn-cs"/>
              </a:rPr>
              <a:t>B. What are the chances of a child with light blue skin? </a:t>
            </a:r>
            <a:r>
              <a:rPr lang="en-US" dirty="0">
                <a:latin typeface="+mn-lt"/>
                <a:cs typeface="+mn-cs"/>
              </a:rPr>
              <a:t>____%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  <a:cs typeface="+mn-cs"/>
              </a:rPr>
              <a:t>C. What are the chances of a child with light green skin? </a:t>
            </a:r>
            <a:r>
              <a:rPr lang="en-US" dirty="0">
                <a:latin typeface="+mn-lt"/>
                <a:cs typeface="+mn-cs"/>
              </a:rPr>
              <a:t>____%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  <a:cs typeface="+mn-cs"/>
              </a:rPr>
              <a:t>D. Would </a:t>
            </a:r>
            <a:r>
              <a:rPr lang="en-US" dirty="0" err="1">
                <a:latin typeface="+mn-lt"/>
                <a:cs typeface="+mn-cs"/>
              </a:rPr>
              <a:t>Squidward’s</a:t>
            </a:r>
            <a:r>
              <a:rPr lang="en-US" dirty="0">
                <a:latin typeface="+mn-lt"/>
                <a:cs typeface="+mn-cs"/>
              </a:rPr>
              <a:t> children still be considered purebreds? Explain!</a:t>
            </a:r>
          </a:p>
        </p:txBody>
      </p:sp>
      <p:pic>
        <p:nvPicPr>
          <p:cNvPr id="13315" name="Picture 2" descr="http://images.wikia.com/nicktoons/images/7/72/Squidward_mainx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24200" y="4724400"/>
            <a:ext cx="2628900" cy="18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68263"/>
            <a:ext cx="8534400" cy="3970337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latin typeface="+mn-lt"/>
                <a:cs typeface="+mn-cs"/>
              </a:rPr>
              <a:t>6. Everyone in </a:t>
            </a:r>
            <a:r>
              <a:rPr lang="en-US" b="1" dirty="0" err="1">
                <a:latin typeface="+mn-lt"/>
                <a:cs typeface="+mn-cs"/>
              </a:rPr>
              <a:t>Squidward’s</a:t>
            </a:r>
            <a:r>
              <a:rPr lang="en-US" b="1" dirty="0">
                <a:latin typeface="+mn-lt"/>
                <a:cs typeface="+mn-cs"/>
              </a:rPr>
              <a:t> family has light blue skin, which is the dominant trait for body color in </a:t>
            </a:r>
            <a:r>
              <a:rPr lang="en-US" b="1" dirty="0">
                <a:latin typeface="+mn-lt"/>
                <a:cs typeface="+mn-cs"/>
              </a:rPr>
              <a:t>his hometown </a:t>
            </a:r>
            <a:r>
              <a:rPr lang="en-US" b="1" dirty="0">
                <a:latin typeface="+mn-lt"/>
                <a:cs typeface="+mn-cs"/>
              </a:rPr>
              <a:t>of Squid Valley. His family brags that they are a “purebred” line. He recently married a nice </a:t>
            </a:r>
            <a:r>
              <a:rPr lang="en-US" b="1" dirty="0">
                <a:latin typeface="+mn-lt"/>
                <a:cs typeface="+mn-cs"/>
              </a:rPr>
              <a:t>girl who </a:t>
            </a:r>
            <a:r>
              <a:rPr lang="en-US" b="1" dirty="0">
                <a:latin typeface="+mn-lt"/>
                <a:cs typeface="+mn-cs"/>
              </a:rPr>
              <a:t>has light green skin, which is a recessive </a:t>
            </a:r>
            <a:r>
              <a:rPr lang="en-US" b="1" dirty="0">
                <a:latin typeface="+mn-lt"/>
                <a:cs typeface="+mn-cs"/>
              </a:rPr>
              <a:t>trait. Create </a:t>
            </a:r>
            <a:r>
              <a:rPr lang="en-US" b="1" dirty="0">
                <a:latin typeface="+mn-lt"/>
                <a:cs typeface="+mn-cs"/>
              </a:rPr>
              <a:t>a Punnett square to show the possibilities that </a:t>
            </a:r>
            <a:r>
              <a:rPr lang="en-US" b="1" dirty="0">
                <a:latin typeface="+mn-lt"/>
                <a:cs typeface="+mn-cs"/>
              </a:rPr>
              <a:t>would result </a:t>
            </a:r>
            <a:r>
              <a:rPr lang="en-US" b="1" dirty="0">
                <a:latin typeface="+mn-lt"/>
                <a:cs typeface="+mn-cs"/>
              </a:rPr>
              <a:t>if </a:t>
            </a:r>
            <a:r>
              <a:rPr lang="en-US" b="1" dirty="0" err="1">
                <a:latin typeface="+mn-lt"/>
                <a:cs typeface="+mn-cs"/>
              </a:rPr>
              <a:t>Squidward</a:t>
            </a:r>
            <a:r>
              <a:rPr lang="en-US" b="1" dirty="0">
                <a:latin typeface="+mn-lt"/>
                <a:cs typeface="+mn-cs"/>
              </a:rPr>
              <a:t> and his new bride had children. Use B to represent the dominant gene and b to </a:t>
            </a:r>
            <a:r>
              <a:rPr lang="en-US" b="1" dirty="0">
                <a:latin typeface="+mn-lt"/>
                <a:cs typeface="+mn-cs"/>
              </a:rPr>
              <a:t>represent the </a:t>
            </a:r>
            <a:r>
              <a:rPr lang="en-US" b="1" dirty="0">
                <a:latin typeface="+mn-lt"/>
                <a:cs typeface="+mn-cs"/>
              </a:rPr>
              <a:t>recessive gene</a:t>
            </a:r>
            <a:r>
              <a:rPr lang="en-US" b="1" dirty="0">
                <a:latin typeface="+mn-lt"/>
                <a:cs typeface="+mn-cs"/>
              </a:rPr>
              <a:t>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 dirty="0">
              <a:latin typeface="+mn-lt"/>
              <a:cs typeface="+mn-cs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lphaUcPeriod"/>
              <a:defRPr/>
            </a:pPr>
            <a:r>
              <a:rPr lang="en-US" dirty="0">
                <a:latin typeface="+mn-lt"/>
                <a:cs typeface="+mn-cs"/>
              </a:rPr>
              <a:t>List </a:t>
            </a:r>
            <a:r>
              <a:rPr lang="en-US" dirty="0">
                <a:latin typeface="+mn-lt"/>
                <a:cs typeface="+mn-cs"/>
              </a:rPr>
              <a:t>the possible genotypes and phenotypes for their children</a:t>
            </a:r>
            <a:r>
              <a:rPr lang="en-US" dirty="0">
                <a:latin typeface="+mn-lt"/>
                <a:cs typeface="+mn-cs"/>
              </a:rPr>
              <a:t>. </a:t>
            </a:r>
            <a:r>
              <a:rPr lang="en-US" b="1" dirty="0">
                <a:solidFill>
                  <a:srgbClr val="FF0000"/>
                </a:solidFill>
                <a:latin typeface="+mn-lt"/>
                <a:cs typeface="+mn-cs"/>
              </a:rPr>
              <a:t>Bb, blue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lphaUcPeriod"/>
              <a:defRPr/>
            </a:pPr>
            <a:endParaRPr lang="en-US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  <a:cs typeface="+mn-cs"/>
              </a:rPr>
              <a:t>B. What are the chances of a child with light blue skin? </a:t>
            </a:r>
            <a:r>
              <a:rPr lang="en-US" b="1" dirty="0">
                <a:solidFill>
                  <a:srgbClr val="FF0000"/>
                </a:solidFill>
                <a:latin typeface="+mn-lt"/>
                <a:cs typeface="+mn-cs"/>
              </a:rPr>
              <a:t>100%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  <a:cs typeface="+mn-cs"/>
              </a:rPr>
              <a:t>C. What are the chances of a child with light green skin?  </a:t>
            </a:r>
            <a:r>
              <a:rPr lang="en-US" b="1" dirty="0">
                <a:solidFill>
                  <a:srgbClr val="FF0000"/>
                </a:solidFill>
                <a:latin typeface="+mn-lt"/>
                <a:cs typeface="+mn-cs"/>
              </a:rPr>
              <a:t>0%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  <a:cs typeface="+mn-cs"/>
              </a:rPr>
              <a:t>D. Would </a:t>
            </a:r>
            <a:r>
              <a:rPr lang="en-US" dirty="0" err="1">
                <a:latin typeface="+mn-lt"/>
                <a:cs typeface="+mn-cs"/>
              </a:rPr>
              <a:t>Squidward’s</a:t>
            </a:r>
            <a:r>
              <a:rPr lang="en-US" dirty="0">
                <a:latin typeface="+mn-lt"/>
                <a:cs typeface="+mn-cs"/>
              </a:rPr>
              <a:t> children still be considered purebreds? Explain</a:t>
            </a:r>
            <a:r>
              <a:rPr lang="en-US" dirty="0">
                <a:latin typeface="+mn-lt"/>
                <a:cs typeface="+mn-cs"/>
              </a:rPr>
              <a:t>! </a:t>
            </a:r>
            <a:r>
              <a:rPr lang="en-US" b="1" dirty="0">
                <a:solidFill>
                  <a:srgbClr val="FF0000"/>
                </a:solidFill>
                <a:latin typeface="+mn-lt"/>
                <a:cs typeface="+mn-cs"/>
              </a:rPr>
              <a:t>No, hybrids</a:t>
            </a:r>
            <a:endParaRPr lang="en-US" b="1" dirty="0">
              <a:solidFill>
                <a:srgbClr val="FF0000"/>
              </a:solidFill>
              <a:latin typeface="+mn-lt"/>
              <a:cs typeface="+mn-cs"/>
            </a:endParaRPr>
          </a:p>
        </p:txBody>
      </p:sp>
      <p:pic>
        <p:nvPicPr>
          <p:cNvPr id="14339" name="Picture 2" descr="http://images.wikia.com/nicktoons/images/7/72/Squidward_mainx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34100" y="4743450"/>
            <a:ext cx="2628900" cy="18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04800" y="4267200"/>
          <a:ext cx="5257800" cy="23622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52600"/>
                <a:gridCol w="1752600"/>
                <a:gridCol w="1752600"/>
              </a:tblGrid>
              <a:tr h="78740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B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B</a:t>
                      </a:r>
                      <a:endParaRPr lang="en-US" sz="3200" dirty="0"/>
                    </a:p>
                  </a:txBody>
                  <a:tcPr/>
                </a:tc>
              </a:tr>
              <a:tr h="78740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b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/>
                        <a:t>Bb</a:t>
                      </a:r>
                      <a:endParaRPr lang="en-US" sz="2800" b="1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/>
                        <a:t>Bb</a:t>
                      </a:r>
                      <a:endParaRPr lang="en-US" sz="2800" b="1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78740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b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/>
                        <a:t>Bb</a:t>
                      </a:r>
                      <a:endParaRPr lang="en-US" sz="2800" b="1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/>
                        <a:t>Bb</a:t>
                      </a:r>
                      <a:endParaRPr lang="en-US" sz="2800" b="1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2819400" y="4038600"/>
            <a:ext cx="2323660" cy="400110"/>
          </a:xfrm>
          <a:prstGeom prst="rect">
            <a:avLst/>
          </a:prstGeom>
          <a:solidFill>
            <a:schemeClr val="bg1"/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cs typeface="+mn-cs"/>
              </a:rPr>
              <a:t>Squidward</a:t>
            </a:r>
            <a:endParaRPr lang="en-US" sz="2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6" name="Rectangle 5"/>
          <p:cNvSpPr/>
          <p:nvPr/>
        </p:nvSpPr>
        <p:spPr>
          <a:xfrm rot="16200000">
            <a:off x="-656975" y="5228975"/>
            <a:ext cx="2323660" cy="400110"/>
          </a:xfrm>
          <a:prstGeom prst="rect">
            <a:avLst/>
          </a:prstGeom>
          <a:solidFill>
            <a:schemeClr val="bg1"/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cs typeface="+mn-cs"/>
              </a:rPr>
              <a:t>Nice Girl</a:t>
            </a:r>
            <a:endParaRPr lang="en-US" sz="2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533400"/>
            <a:ext cx="8686800" cy="2586038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latin typeface="+mn-lt"/>
                <a:cs typeface="+mn-cs"/>
              </a:rPr>
              <a:t>7. Assume that one of </a:t>
            </a:r>
            <a:r>
              <a:rPr lang="en-US" b="1" dirty="0" err="1">
                <a:latin typeface="+mn-lt"/>
                <a:cs typeface="+mn-cs"/>
              </a:rPr>
              <a:t>Squidward’s</a:t>
            </a:r>
            <a:r>
              <a:rPr lang="en-US" b="1" dirty="0">
                <a:latin typeface="+mn-lt"/>
                <a:cs typeface="+mn-cs"/>
              </a:rPr>
              <a:t> sons, who is heterozygous for the light blue body color, married a girl </a:t>
            </a:r>
            <a:r>
              <a:rPr lang="en-US" b="1" dirty="0">
                <a:latin typeface="+mn-lt"/>
                <a:cs typeface="+mn-cs"/>
              </a:rPr>
              <a:t>that was </a:t>
            </a:r>
            <a:r>
              <a:rPr lang="en-US" b="1" dirty="0">
                <a:latin typeface="+mn-lt"/>
                <a:cs typeface="+mn-cs"/>
              </a:rPr>
              <a:t>also heterozygous. Create a Punnett square to show </a:t>
            </a:r>
            <a:r>
              <a:rPr lang="en-US" b="1" dirty="0">
                <a:latin typeface="+mn-lt"/>
                <a:cs typeface="+mn-cs"/>
              </a:rPr>
              <a:t>the possibilities </a:t>
            </a:r>
            <a:r>
              <a:rPr lang="en-US" b="1" dirty="0">
                <a:latin typeface="+mn-lt"/>
                <a:cs typeface="+mn-cs"/>
              </a:rPr>
              <a:t>that would result if they had children</a:t>
            </a:r>
            <a:r>
              <a:rPr lang="en-US" b="1" dirty="0">
                <a:latin typeface="+mn-lt"/>
                <a:cs typeface="+mn-cs"/>
              </a:rPr>
              <a:t>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 dirty="0">
              <a:latin typeface="+mn-lt"/>
              <a:cs typeface="+mn-cs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lphaUcPeriod"/>
              <a:defRPr/>
            </a:pPr>
            <a:r>
              <a:rPr lang="en-US" dirty="0">
                <a:latin typeface="+mn-lt"/>
                <a:cs typeface="+mn-cs"/>
              </a:rPr>
              <a:t>List </a:t>
            </a:r>
            <a:r>
              <a:rPr lang="en-US" dirty="0">
                <a:latin typeface="+mn-lt"/>
                <a:cs typeface="+mn-cs"/>
              </a:rPr>
              <a:t>the possible genotypes and phenotypes for their children</a:t>
            </a:r>
            <a:r>
              <a:rPr lang="en-US" dirty="0">
                <a:latin typeface="+mn-lt"/>
                <a:cs typeface="+mn-cs"/>
              </a:rPr>
              <a:t>.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lphaUcPeriod"/>
              <a:defRPr/>
            </a:pPr>
            <a:endParaRPr lang="en-US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  <a:cs typeface="+mn-cs"/>
              </a:rPr>
              <a:t>B. What are the chances of a child with light blue skin? </a:t>
            </a:r>
            <a:r>
              <a:rPr lang="en-US" dirty="0">
                <a:latin typeface="+mn-lt"/>
                <a:cs typeface="+mn-cs"/>
              </a:rPr>
              <a:t>____%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  <a:cs typeface="+mn-cs"/>
              </a:rPr>
              <a:t>C. What are the chances of a child with light green skin? ____%</a:t>
            </a:r>
          </a:p>
        </p:txBody>
      </p:sp>
      <p:pic>
        <p:nvPicPr>
          <p:cNvPr id="15363" name="Picture 3" descr="Baby squidwar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3600" y="3886200"/>
            <a:ext cx="21336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533400"/>
            <a:ext cx="8686800" cy="2586038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latin typeface="+mn-lt"/>
                <a:cs typeface="+mn-cs"/>
              </a:rPr>
              <a:t>7. Assume that one of </a:t>
            </a:r>
            <a:r>
              <a:rPr lang="en-US" b="1" dirty="0" err="1">
                <a:latin typeface="+mn-lt"/>
                <a:cs typeface="+mn-cs"/>
              </a:rPr>
              <a:t>Squidward’s</a:t>
            </a:r>
            <a:r>
              <a:rPr lang="en-US" b="1" dirty="0">
                <a:latin typeface="+mn-lt"/>
                <a:cs typeface="+mn-cs"/>
              </a:rPr>
              <a:t> sons, who is heterozygous for the light blue body color, married a girl </a:t>
            </a:r>
            <a:r>
              <a:rPr lang="en-US" b="1" dirty="0">
                <a:latin typeface="+mn-lt"/>
                <a:cs typeface="+mn-cs"/>
              </a:rPr>
              <a:t>that was </a:t>
            </a:r>
            <a:r>
              <a:rPr lang="en-US" b="1" dirty="0">
                <a:latin typeface="+mn-lt"/>
                <a:cs typeface="+mn-cs"/>
              </a:rPr>
              <a:t>also heterozygous. Create a Punnett square to show </a:t>
            </a:r>
            <a:r>
              <a:rPr lang="en-US" b="1" dirty="0">
                <a:latin typeface="+mn-lt"/>
                <a:cs typeface="+mn-cs"/>
              </a:rPr>
              <a:t>the possibilities </a:t>
            </a:r>
            <a:r>
              <a:rPr lang="en-US" b="1" dirty="0">
                <a:latin typeface="+mn-lt"/>
                <a:cs typeface="+mn-cs"/>
              </a:rPr>
              <a:t>that would result if they had children</a:t>
            </a:r>
            <a:r>
              <a:rPr lang="en-US" b="1" dirty="0">
                <a:latin typeface="+mn-lt"/>
                <a:cs typeface="+mn-cs"/>
              </a:rPr>
              <a:t>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 dirty="0">
              <a:latin typeface="+mn-lt"/>
              <a:cs typeface="+mn-cs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lphaUcPeriod"/>
              <a:defRPr/>
            </a:pPr>
            <a:r>
              <a:rPr lang="en-US" dirty="0">
                <a:latin typeface="+mn-lt"/>
                <a:cs typeface="+mn-cs"/>
              </a:rPr>
              <a:t>List </a:t>
            </a:r>
            <a:r>
              <a:rPr lang="en-US" dirty="0">
                <a:latin typeface="+mn-lt"/>
                <a:cs typeface="+mn-cs"/>
              </a:rPr>
              <a:t>the possible genotypes and phenotypes for their children</a:t>
            </a:r>
            <a:r>
              <a:rPr lang="en-US" dirty="0">
                <a:latin typeface="+mn-lt"/>
                <a:cs typeface="+mn-cs"/>
              </a:rPr>
              <a:t>. </a:t>
            </a:r>
            <a:r>
              <a:rPr lang="en-US" b="1" dirty="0">
                <a:solidFill>
                  <a:srgbClr val="FF0000"/>
                </a:solidFill>
                <a:latin typeface="+mn-lt"/>
                <a:cs typeface="+mn-cs"/>
              </a:rPr>
              <a:t>BB, Bb, bb, blue, green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lphaUcPeriod"/>
              <a:defRPr/>
            </a:pPr>
            <a:endParaRPr lang="en-US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  <a:cs typeface="+mn-cs"/>
              </a:rPr>
              <a:t>B. What are the chances of a child with light blue skin? </a:t>
            </a:r>
            <a:r>
              <a:rPr lang="en-US" b="1" dirty="0">
                <a:solidFill>
                  <a:srgbClr val="FF0000"/>
                </a:solidFill>
                <a:latin typeface="+mn-lt"/>
                <a:cs typeface="+mn-cs"/>
              </a:rPr>
              <a:t>75%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  <a:cs typeface="+mn-cs"/>
              </a:rPr>
              <a:t>C. What are the chances of a child with light green skin? </a:t>
            </a:r>
            <a:r>
              <a:rPr lang="en-US" b="1" dirty="0">
                <a:solidFill>
                  <a:srgbClr val="FF0000"/>
                </a:solidFill>
                <a:latin typeface="+mn-lt"/>
                <a:cs typeface="+mn-cs"/>
              </a:rPr>
              <a:t>25%</a:t>
            </a:r>
            <a:endParaRPr lang="en-US" b="1" dirty="0">
              <a:solidFill>
                <a:srgbClr val="FF0000"/>
              </a:solidFill>
              <a:latin typeface="+mn-lt"/>
              <a:cs typeface="+mn-cs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304800" y="3733800"/>
          <a:ext cx="5257800" cy="23622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52600"/>
                <a:gridCol w="1752600"/>
                <a:gridCol w="1752600"/>
              </a:tblGrid>
              <a:tr h="78740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B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b</a:t>
                      </a:r>
                      <a:endParaRPr lang="en-US" sz="3200" dirty="0"/>
                    </a:p>
                  </a:txBody>
                  <a:tcPr/>
                </a:tc>
              </a:tr>
              <a:tr h="78740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B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/>
                        <a:t>BB</a:t>
                      </a:r>
                      <a:endParaRPr lang="en-US" sz="2800" b="1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/>
                        <a:t>Bb</a:t>
                      </a:r>
                      <a:endParaRPr lang="en-US" sz="2800" b="1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78740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b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/>
                        <a:t>Bb</a:t>
                      </a:r>
                      <a:endParaRPr lang="en-US" sz="2800" b="1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/>
                        <a:t>bb</a:t>
                      </a:r>
                      <a:endParaRPr lang="en-US" sz="2800" b="1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16397" name="Picture 3" descr="Baby squidwar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9800" y="3886200"/>
            <a:ext cx="21336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2743200" y="3276600"/>
            <a:ext cx="2323660" cy="400110"/>
          </a:xfrm>
          <a:prstGeom prst="rect">
            <a:avLst/>
          </a:prstGeom>
          <a:solidFill>
            <a:schemeClr val="bg1"/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cs typeface="+mn-cs"/>
              </a:rPr>
              <a:t>Squidward’s</a:t>
            </a:r>
            <a:r>
              <a:rPr lang="en-US" sz="2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cs typeface="+mn-cs"/>
              </a:rPr>
              <a:t> son</a:t>
            </a:r>
            <a:endParaRPr lang="en-US" sz="2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6" name="Rectangle 5"/>
          <p:cNvSpPr/>
          <p:nvPr/>
        </p:nvSpPr>
        <p:spPr>
          <a:xfrm rot="16200000">
            <a:off x="-656975" y="4695575"/>
            <a:ext cx="2323660" cy="400110"/>
          </a:xfrm>
          <a:prstGeom prst="rect">
            <a:avLst/>
          </a:prstGeom>
          <a:solidFill>
            <a:schemeClr val="bg1"/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cs typeface="+mn-cs"/>
              </a:rPr>
              <a:t>Nice girl</a:t>
            </a:r>
            <a:endParaRPr lang="en-US" sz="2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304800"/>
            <a:ext cx="8534400" cy="3140075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latin typeface="+mn-lt"/>
                <a:cs typeface="+mn-cs"/>
              </a:rPr>
              <a:t>8. Mr. </a:t>
            </a:r>
            <a:r>
              <a:rPr lang="en-US" b="1" dirty="0" err="1">
                <a:latin typeface="+mn-lt"/>
                <a:cs typeface="+mn-cs"/>
              </a:rPr>
              <a:t>Krabbs</a:t>
            </a:r>
            <a:r>
              <a:rPr lang="en-US" b="1" dirty="0">
                <a:latin typeface="+mn-lt"/>
                <a:cs typeface="+mn-cs"/>
              </a:rPr>
              <a:t> and his wife recently had a Lil’ </a:t>
            </a:r>
            <a:r>
              <a:rPr lang="en-US" b="1" dirty="0" err="1">
                <a:latin typeface="+mn-lt"/>
                <a:cs typeface="+mn-cs"/>
              </a:rPr>
              <a:t>Krabby</a:t>
            </a:r>
            <a:r>
              <a:rPr lang="en-US" b="1" dirty="0">
                <a:latin typeface="+mn-lt"/>
                <a:cs typeface="+mn-cs"/>
              </a:rPr>
              <a:t>, but it has not been a happy occasion for them. </a:t>
            </a:r>
            <a:r>
              <a:rPr lang="en-US" b="1" dirty="0">
                <a:latin typeface="+mn-lt"/>
                <a:cs typeface="+mn-cs"/>
              </a:rPr>
              <a:t>Mrs. </a:t>
            </a:r>
            <a:r>
              <a:rPr lang="en-US" b="1" dirty="0" err="1">
                <a:latin typeface="+mn-lt"/>
                <a:cs typeface="+mn-cs"/>
              </a:rPr>
              <a:t>Krabbs</a:t>
            </a:r>
            <a:r>
              <a:rPr lang="en-US" b="1" dirty="0">
                <a:latin typeface="+mn-lt"/>
                <a:cs typeface="+mn-cs"/>
              </a:rPr>
              <a:t> </a:t>
            </a:r>
            <a:r>
              <a:rPr lang="en-US" b="1" dirty="0">
                <a:latin typeface="+mn-lt"/>
                <a:cs typeface="+mn-cs"/>
              </a:rPr>
              <a:t>has been upset since she first saw her new baby </a:t>
            </a:r>
            <a:r>
              <a:rPr lang="en-US" b="1" dirty="0">
                <a:latin typeface="+mn-lt"/>
                <a:cs typeface="+mn-cs"/>
              </a:rPr>
              <a:t>who had </a:t>
            </a:r>
            <a:r>
              <a:rPr lang="en-US" b="1" dirty="0">
                <a:latin typeface="+mn-lt"/>
                <a:cs typeface="+mn-cs"/>
              </a:rPr>
              <a:t>short eyeballs. She claims that the </a:t>
            </a:r>
            <a:r>
              <a:rPr lang="en-US" b="1" dirty="0">
                <a:latin typeface="+mn-lt"/>
                <a:cs typeface="+mn-cs"/>
              </a:rPr>
              <a:t>hospital goofed </a:t>
            </a:r>
            <a:r>
              <a:rPr lang="en-US" b="1" dirty="0">
                <a:latin typeface="+mn-lt"/>
                <a:cs typeface="+mn-cs"/>
              </a:rPr>
              <a:t>and mixed up her baby with someone else’s baby. Mr. </a:t>
            </a:r>
            <a:r>
              <a:rPr lang="en-US" b="1" dirty="0" err="1">
                <a:latin typeface="+mn-lt"/>
                <a:cs typeface="+mn-cs"/>
              </a:rPr>
              <a:t>Krabbs</a:t>
            </a:r>
            <a:r>
              <a:rPr lang="en-US" b="1" dirty="0">
                <a:latin typeface="+mn-lt"/>
                <a:cs typeface="+mn-cs"/>
              </a:rPr>
              <a:t> is homozygous for his tall eyeballs, </a:t>
            </a:r>
            <a:r>
              <a:rPr lang="en-US" b="1" dirty="0">
                <a:latin typeface="+mn-lt"/>
                <a:cs typeface="+mn-cs"/>
              </a:rPr>
              <a:t>while his </a:t>
            </a:r>
            <a:r>
              <a:rPr lang="en-US" b="1" dirty="0">
                <a:latin typeface="+mn-lt"/>
                <a:cs typeface="+mn-cs"/>
              </a:rPr>
              <a:t>wife is heterozygous for her tall eyeballs. Some members of her family have short eyes, which is </a:t>
            </a:r>
            <a:r>
              <a:rPr lang="en-US" b="1" dirty="0">
                <a:latin typeface="+mn-lt"/>
                <a:cs typeface="+mn-cs"/>
              </a:rPr>
              <a:t>the recessive </a:t>
            </a:r>
            <a:r>
              <a:rPr lang="en-US" b="1" dirty="0">
                <a:latin typeface="+mn-lt"/>
                <a:cs typeface="+mn-cs"/>
              </a:rPr>
              <a:t>trait. Create a Punnett square using T for the dominant gene and t for the recessive one</a:t>
            </a:r>
            <a:r>
              <a:rPr lang="en-US" b="1" dirty="0">
                <a:latin typeface="+mn-lt"/>
                <a:cs typeface="+mn-cs"/>
              </a:rPr>
              <a:t>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 dirty="0">
              <a:latin typeface="+mn-lt"/>
              <a:cs typeface="+mn-cs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lphaUcPeriod"/>
              <a:defRPr/>
            </a:pPr>
            <a:r>
              <a:rPr lang="en-US" dirty="0">
                <a:latin typeface="+mn-lt"/>
                <a:cs typeface="+mn-cs"/>
              </a:rPr>
              <a:t>List </a:t>
            </a:r>
            <a:r>
              <a:rPr lang="en-US" dirty="0">
                <a:latin typeface="+mn-lt"/>
                <a:cs typeface="+mn-cs"/>
              </a:rPr>
              <a:t>the possible genotypes and phenotypes for their children</a:t>
            </a:r>
            <a:r>
              <a:rPr lang="en-US" dirty="0">
                <a:latin typeface="+mn-lt"/>
                <a:cs typeface="+mn-cs"/>
              </a:rPr>
              <a:t>.</a:t>
            </a:r>
            <a:endParaRPr lang="en-US">
              <a:latin typeface="+mn-lt"/>
              <a:cs typeface="+mn-cs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lphaUcPeriod"/>
              <a:defRPr/>
            </a:pPr>
            <a:endParaRPr lang="en-US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  <a:cs typeface="+mn-cs"/>
              </a:rPr>
              <a:t>B. Did the hospital make a mistake? Explain your answer.</a:t>
            </a:r>
          </a:p>
        </p:txBody>
      </p:sp>
      <p:pic>
        <p:nvPicPr>
          <p:cNvPr id="17411" name="Picture 2" descr="http://t1.gstatic.com/images?q=tbn:ANd9GcRXEEm7BGF4D2HhrpMh9nNvpcv3klpM_ANEhPucUNKKsaQgaGMpcBuI-9r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48400" y="4419600"/>
            <a:ext cx="2105025" cy="162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304800"/>
            <a:ext cx="8534400" cy="3508375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latin typeface="+mn-lt"/>
                <a:cs typeface="+mn-cs"/>
              </a:rPr>
              <a:t>8. Mr. </a:t>
            </a:r>
            <a:r>
              <a:rPr lang="en-US" b="1" dirty="0" err="1">
                <a:latin typeface="+mn-lt"/>
                <a:cs typeface="+mn-cs"/>
              </a:rPr>
              <a:t>Krabbs</a:t>
            </a:r>
            <a:r>
              <a:rPr lang="en-US" b="1" dirty="0">
                <a:latin typeface="+mn-lt"/>
                <a:cs typeface="+mn-cs"/>
              </a:rPr>
              <a:t> and his wife recently had a Lil’ </a:t>
            </a:r>
            <a:r>
              <a:rPr lang="en-US" b="1" dirty="0" err="1">
                <a:latin typeface="+mn-lt"/>
                <a:cs typeface="+mn-cs"/>
              </a:rPr>
              <a:t>Krabby</a:t>
            </a:r>
            <a:r>
              <a:rPr lang="en-US" b="1" dirty="0">
                <a:latin typeface="+mn-lt"/>
                <a:cs typeface="+mn-cs"/>
              </a:rPr>
              <a:t>, but it has not been a happy occasion for them. </a:t>
            </a:r>
            <a:r>
              <a:rPr lang="en-US" b="1" dirty="0">
                <a:latin typeface="+mn-lt"/>
                <a:cs typeface="+mn-cs"/>
              </a:rPr>
              <a:t>Mrs. </a:t>
            </a:r>
            <a:r>
              <a:rPr lang="en-US" b="1" dirty="0" err="1">
                <a:latin typeface="+mn-lt"/>
                <a:cs typeface="+mn-cs"/>
              </a:rPr>
              <a:t>Krabbs</a:t>
            </a:r>
            <a:r>
              <a:rPr lang="en-US" b="1" dirty="0">
                <a:latin typeface="+mn-lt"/>
                <a:cs typeface="+mn-cs"/>
              </a:rPr>
              <a:t> </a:t>
            </a:r>
            <a:r>
              <a:rPr lang="en-US" b="1" dirty="0">
                <a:latin typeface="+mn-lt"/>
                <a:cs typeface="+mn-cs"/>
              </a:rPr>
              <a:t>has been upset since she first saw her new baby </a:t>
            </a:r>
            <a:r>
              <a:rPr lang="en-US" b="1" dirty="0">
                <a:latin typeface="+mn-lt"/>
                <a:cs typeface="+mn-cs"/>
              </a:rPr>
              <a:t>who had </a:t>
            </a:r>
            <a:r>
              <a:rPr lang="en-US" b="1" dirty="0">
                <a:latin typeface="+mn-lt"/>
                <a:cs typeface="+mn-cs"/>
              </a:rPr>
              <a:t>short eyeballs. She claims that the </a:t>
            </a:r>
            <a:r>
              <a:rPr lang="en-US" b="1" dirty="0">
                <a:latin typeface="+mn-lt"/>
                <a:cs typeface="+mn-cs"/>
              </a:rPr>
              <a:t>hospital goofed </a:t>
            </a:r>
            <a:r>
              <a:rPr lang="en-US" b="1" dirty="0">
                <a:latin typeface="+mn-lt"/>
                <a:cs typeface="+mn-cs"/>
              </a:rPr>
              <a:t>and mixed up her baby with someone else’s baby. Mr. </a:t>
            </a:r>
            <a:r>
              <a:rPr lang="en-US" b="1" dirty="0" err="1">
                <a:latin typeface="+mn-lt"/>
                <a:cs typeface="+mn-cs"/>
              </a:rPr>
              <a:t>Krabbs</a:t>
            </a:r>
            <a:r>
              <a:rPr lang="en-US" b="1" dirty="0">
                <a:latin typeface="+mn-lt"/>
                <a:cs typeface="+mn-cs"/>
              </a:rPr>
              <a:t> is homozygous for his tall eyeballs, </a:t>
            </a:r>
            <a:r>
              <a:rPr lang="en-US" b="1" dirty="0">
                <a:latin typeface="+mn-lt"/>
                <a:cs typeface="+mn-cs"/>
              </a:rPr>
              <a:t>while his </a:t>
            </a:r>
            <a:r>
              <a:rPr lang="en-US" b="1" dirty="0">
                <a:latin typeface="+mn-lt"/>
                <a:cs typeface="+mn-cs"/>
              </a:rPr>
              <a:t>wife is heterozygous for her tall eyeballs. Some members of her family have short eyes, which is </a:t>
            </a:r>
            <a:r>
              <a:rPr lang="en-US" b="1" dirty="0">
                <a:latin typeface="+mn-lt"/>
                <a:cs typeface="+mn-cs"/>
              </a:rPr>
              <a:t>the recessive </a:t>
            </a:r>
            <a:r>
              <a:rPr lang="en-US" b="1" dirty="0">
                <a:latin typeface="+mn-lt"/>
                <a:cs typeface="+mn-cs"/>
              </a:rPr>
              <a:t>trait. Create a Punnett square using T for the dominant gene and t for the recessive one</a:t>
            </a:r>
            <a:r>
              <a:rPr lang="en-US" b="1" dirty="0">
                <a:latin typeface="+mn-lt"/>
                <a:cs typeface="+mn-cs"/>
              </a:rPr>
              <a:t>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 dirty="0">
              <a:latin typeface="+mn-lt"/>
              <a:cs typeface="+mn-cs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lphaUcPeriod"/>
              <a:defRPr/>
            </a:pPr>
            <a:r>
              <a:rPr lang="en-US" dirty="0">
                <a:latin typeface="+mn-lt"/>
                <a:cs typeface="+mn-cs"/>
              </a:rPr>
              <a:t>List </a:t>
            </a:r>
            <a:r>
              <a:rPr lang="en-US" dirty="0">
                <a:latin typeface="+mn-lt"/>
                <a:cs typeface="+mn-cs"/>
              </a:rPr>
              <a:t>the possible genotypes and phenotypes for their children</a:t>
            </a:r>
            <a:r>
              <a:rPr lang="en-US" dirty="0">
                <a:latin typeface="+mn-lt"/>
                <a:cs typeface="+mn-cs"/>
              </a:rPr>
              <a:t>. </a:t>
            </a:r>
            <a:r>
              <a:rPr lang="en-US" sz="2000" b="1" dirty="0">
                <a:solidFill>
                  <a:srgbClr val="FF0000"/>
                </a:solidFill>
                <a:latin typeface="+mn-lt"/>
                <a:cs typeface="+mn-cs"/>
              </a:rPr>
              <a:t>TT or </a:t>
            </a:r>
            <a:r>
              <a:rPr lang="en-US" sz="2000" b="1" dirty="0" err="1">
                <a:solidFill>
                  <a:srgbClr val="FF0000"/>
                </a:solidFill>
                <a:latin typeface="+mn-lt"/>
                <a:cs typeface="+mn-cs"/>
              </a:rPr>
              <a:t>Tt</a:t>
            </a:r>
            <a:endParaRPr lang="en-US" b="1" dirty="0">
              <a:solidFill>
                <a:srgbClr val="FF0000"/>
              </a:solidFill>
              <a:latin typeface="+mn-lt"/>
              <a:cs typeface="+mn-cs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lphaUcPeriod"/>
              <a:defRPr/>
            </a:pPr>
            <a:endParaRPr lang="en-US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  <a:cs typeface="+mn-cs"/>
              </a:rPr>
              <a:t>B. Did the hospital make a mistake? Explain your answer</a:t>
            </a:r>
            <a:r>
              <a:rPr lang="en-US" dirty="0">
                <a:latin typeface="+mn-lt"/>
                <a:cs typeface="+mn-cs"/>
              </a:rPr>
              <a:t>. </a:t>
            </a:r>
            <a:r>
              <a:rPr lang="en-US" sz="2000" b="1" dirty="0">
                <a:solidFill>
                  <a:srgbClr val="FF0000"/>
                </a:solidFill>
                <a:latin typeface="+mn-lt"/>
                <a:cs typeface="+mn-cs"/>
              </a:rPr>
              <a:t>Yes, they can’t have short eyeballed children</a:t>
            </a:r>
            <a:endParaRPr lang="en-US" b="1" dirty="0">
              <a:solidFill>
                <a:srgbClr val="FF0000"/>
              </a:solidFill>
              <a:latin typeface="+mn-lt"/>
              <a:cs typeface="+mn-cs"/>
            </a:endParaRPr>
          </a:p>
        </p:txBody>
      </p:sp>
      <p:pic>
        <p:nvPicPr>
          <p:cNvPr id="18435" name="Picture 2" descr="http://t1.gstatic.com/images?q=tbn:ANd9GcRXEEm7BGF4D2HhrpMh9nNvpcv3klpM_ANEhPucUNKKsaQgaGMpcBuI-9r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48400" y="4419600"/>
            <a:ext cx="2105025" cy="162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81000" y="3810000"/>
          <a:ext cx="5257800" cy="23622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52600"/>
                <a:gridCol w="1752600"/>
                <a:gridCol w="1752600"/>
              </a:tblGrid>
              <a:tr h="78740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T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T</a:t>
                      </a:r>
                      <a:endParaRPr lang="en-US" sz="3200" dirty="0"/>
                    </a:p>
                  </a:txBody>
                  <a:tcPr/>
                </a:tc>
              </a:tr>
              <a:tr h="78740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T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TT</a:t>
                      </a:r>
                      <a:endParaRPr lang="en-US" sz="2800" b="1" dirty="0"/>
                    </a:p>
                  </a:txBody>
                  <a:tcP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TT</a:t>
                      </a:r>
                      <a:endParaRPr lang="en-US" sz="2800" b="1" dirty="0"/>
                    </a:p>
                  </a:txBody>
                  <a:tcPr>
                    <a:solidFill>
                      <a:srgbClr val="FF99FF"/>
                    </a:solidFill>
                  </a:tcPr>
                </a:tc>
              </a:tr>
              <a:tr h="78740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t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 smtClean="0"/>
                        <a:t>Tt</a:t>
                      </a:r>
                      <a:endParaRPr lang="en-US" sz="2800" b="1" dirty="0"/>
                    </a:p>
                  </a:txBody>
                  <a:tcP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 smtClean="0"/>
                        <a:t>Tt</a:t>
                      </a:r>
                      <a:endParaRPr lang="en-US" sz="2800" b="1" dirty="0"/>
                    </a:p>
                  </a:txBody>
                  <a:tcPr>
                    <a:solidFill>
                      <a:srgbClr val="FF99FF"/>
                    </a:solidFill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2743200" y="3429000"/>
            <a:ext cx="2323660" cy="400110"/>
          </a:xfrm>
          <a:prstGeom prst="rect">
            <a:avLst/>
          </a:prstGeom>
          <a:solidFill>
            <a:schemeClr val="bg1"/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cs typeface="+mn-cs"/>
              </a:rPr>
              <a:t>Mr. </a:t>
            </a:r>
            <a:r>
              <a:rPr lang="en-US" sz="20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cs typeface="+mn-cs"/>
              </a:rPr>
              <a:t>Krabbs</a:t>
            </a:r>
            <a:endParaRPr lang="en-US" sz="2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6" name="Rectangle 5"/>
          <p:cNvSpPr/>
          <p:nvPr/>
        </p:nvSpPr>
        <p:spPr>
          <a:xfrm rot="16200000">
            <a:off x="-428375" y="4847975"/>
            <a:ext cx="2323660" cy="400110"/>
          </a:xfrm>
          <a:prstGeom prst="rect">
            <a:avLst/>
          </a:prstGeom>
          <a:solidFill>
            <a:schemeClr val="bg1"/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cs typeface="+mn-cs"/>
              </a:rPr>
              <a:t>Mrs. </a:t>
            </a:r>
            <a:r>
              <a:rPr lang="en-US" sz="20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cs typeface="+mn-cs"/>
              </a:rPr>
              <a:t>Krabbs</a:t>
            </a:r>
            <a:endParaRPr lang="en-US" sz="2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2471738"/>
            <a:ext cx="8153400" cy="2862262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en-US" dirty="0">
                <a:latin typeface="+mn-lt"/>
                <a:cs typeface="+mn-cs"/>
              </a:rPr>
              <a:t>Use the information for SpongeBob’s traits to write the phenotype (physical appearance) for each item.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endParaRPr lang="en-US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  <a:cs typeface="+mn-cs"/>
              </a:rPr>
              <a:t>	(a) LL-______________ (e) </a:t>
            </a:r>
            <a:r>
              <a:rPr lang="en-US" dirty="0" err="1">
                <a:latin typeface="+mn-lt"/>
                <a:cs typeface="+mn-cs"/>
              </a:rPr>
              <a:t>Rr</a:t>
            </a:r>
            <a:r>
              <a:rPr lang="en-US" dirty="0">
                <a:latin typeface="+mn-lt"/>
                <a:cs typeface="+mn-cs"/>
              </a:rPr>
              <a:t>-_______________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  <a:cs typeface="+mn-cs"/>
              </a:rPr>
              <a:t>	(b) </a:t>
            </a:r>
            <a:r>
              <a:rPr lang="en-US" dirty="0" err="1">
                <a:latin typeface="+mn-lt"/>
                <a:cs typeface="+mn-cs"/>
              </a:rPr>
              <a:t>yy</a:t>
            </a:r>
            <a:r>
              <a:rPr lang="en-US" dirty="0">
                <a:latin typeface="+mn-lt"/>
                <a:cs typeface="+mn-cs"/>
              </a:rPr>
              <a:t>-_______________ (f) </a:t>
            </a:r>
            <a:r>
              <a:rPr lang="en-US" dirty="0" err="1">
                <a:latin typeface="+mn-lt"/>
                <a:cs typeface="+mn-cs"/>
              </a:rPr>
              <a:t>ll</a:t>
            </a:r>
            <a:r>
              <a:rPr lang="en-US" dirty="0">
                <a:latin typeface="+mn-lt"/>
                <a:cs typeface="+mn-cs"/>
              </a:rPr>
              <a:t>- _______________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  <a:cs typeface="+mn-cs"/>
              </a:rPr>
              <a:t>	(c) Ss-_______________ (g) </a:t>
            </a:r>
            <a:r>
              <a:rPr lang="en-US" dirty="0" err="1">
                <a:latin typeface="+mn-lt"/>
                <a:cs typeface="+mn-cs"/>
              </a:rPr>
              <a:t>ss</a:t>
            </a:r>
            <a:r>
              <a:rPr lang="en-US" dirty="0">
                <a:latin typeface="+mn-lt"/>
                <a:cs typeface="+mn-cs"/>
              </a:rPr>
              <a:t>- _______________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  <a:cs typeface="+mn-cs"/>
              </a:rPr>
              <a:t>	(d) RR - _____________ (h) </a:t>
            </a:r>
            <a:r>
              <a:rPr lang="en-US" dirty="0" err="1">
                <a:latin typeface="+mn-lt"/>
                <a:cs typeface="+mn-cs"/>
              </a:rPr>
              <a:t>Yy</a:t>
            </a:r>
            <a:r>
              <a:rPr lang="en-US" dirty="0">
                <a:latin typeface="+mn-lt"/>
                <a:cs typeface="+mn-cs"/>
              </a:rPr>
              <a:t> -______________</a:t>
            </a:r>
            <a:endParaRPr lang="en-US" dirty="0">
              <a:latin typeface="+mn-lt"/>
              <a:cs typeface="+mn-cs"/>
            </a:endParaRPr>
          </a:p>
        </p:txBody>
      </p:sp>
      <p:pic>
        <p:nvPicPr>
          <p:cNvPr id="19459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52525" y="228600"/>
            <a:ext cx="6772275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2471738"/>
            <a:ext cx="8153400" cy="2862262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en-US" dirty="0">
                <a:latin typeface="+mn-lt"/>
                <a:cs typeface="+mn-cs"/>
              </a:rPr>
              <a:t>Use the information for SpongeBob’s traits to write the phenotype (physical appearance) for each item.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endParaRPr lang="en-US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  <a:cs typeface="+mn-cs"/>
              </a:rPr>
              <a:t>	(a) LL-	</a:t>
            </a:r>
            <a:r>
              <a:rPr lang="en-US" b="1" dirty="0">
                <a:solidFill>
                  <a:srgbClr val="FF0000"/>
                </a:solidFill>
                <a:latin typeface="+mn-lt"/>
                <a:cs typeface="+mn-cs"/>
              </a:rPr>
              <a:t>long nose</a:t>
            </a:r>
            <a:r>
              <a:rPr lang="en-US" dirty="0">
                <a:latin typeface="+mn-lt"/>
                <a:cs typeface="+mn-cs"/>
              </a:rPr>
              <a:t>		(e) </a:t>
            </a:r>
            <a:r>
              <a:rPr lang="en-US" dirty="0" err="1">
                <a:latin typeface="+mn-lt"/>
                <a:cs typeface="+mn-cs"/>
              </a:rPr>
              <a:t>Rr</a:t>
            </a:r>
            <a:r>
              <a:rPr lang="en-US" dirty="0">
                <a:latin typeface="+mn-lt"/>
                <a:cs typeface="+mn-cs"/>
              </a:rPr>
              <a:t>-	 </a:t>
            </a:r>
            <a:r>
              <a:rPr lang="en-US" b="1" dirty="0">
                <a:solidFill>
                  <a:srgbClr val="FF0000"/>
                </a:solidFill>
                <a:latin typeface="+mn-lt"/>
                <a:cs typeface="+mn-cs"/>
              </a:rPr>
              <a:t>Round Eye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  <a:cs typeface="+mn-cs"/>
              </a:rPr>
              <a:t>	(b) </a:t>
            </a:r>
            <a:r>
              <a:rPr lang="en-US" dirty="0" err="1">
                <a:latin typeface="+mn-lt"/>
                <a:cs typeface="+mn-cs"/>
              </a:rPr>
              <a:t>yy</a:t>
            </a:r>
            <a:r>
              <a:rPr lang="en-US" dirty="0">
                <a:latin typeface="+mn-lt"/>
                <a:cs typeface="+mn-cs"/>
              </a:rPr>
              <a:t>- 	</a:t>
            </a:r>
            <a:r>
              <a:rPr lang="en-US" b="1" dirty="0">
                <a:solidFill>
                  <a:srgbClr val="FF0000"/>
                </a:solidFill>
                <a:latin typeface="+mn-lt"/>
                <a:cs typeface="+mn-cs"/>
              </a:rPr>
              <a:t>Blue body</a:t>
            </a:r>
            <a:r>
              <a:rPr lang="en-US" dirty="0">
                <a:latin typeface="+mn-lt"/>
                <a:cs typeface="+mn-cs"/>
              </a:rPr>
              <a:t>	 (f) </a:t>
            </a:r>
            <a:r>
              <a:rPr lang="en-US" dirty="0" err="1">
                <a:latin typeface="+mn-lt"/>
                <a:cs typeface="+mn-cs"/>
              </a:rPr>
              <a:t>ll</a:t>
            </a:r>
            <a:r>
              <a:rPr lang="en-US" dirty="0">
                <a:latin typeface="+mn-lt"/>
                <a:cs typeface="+mn-cs"/>
              </a:rPr>
              <a:t>-	</a:t>
            </a:r>
            <a:r>
              <a:rPr lang="en-US" b="1" dirty="0">
                <a:solidFill>
                  <a:srgbClr val="FF0000"/>
                </a:solidFill>
                <a:latin typeface="+mn-lt"/>
                <a:cs typeface="+mn-cs"/>
              </a:rPr>
              <a:t>stubby nose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  <a:cs typeface="+mn-cs"/>
              </a:rPr>
              <a:t>	(c) Ss-	</a:t>
            </a:r>
            <a:r>
              <a:rPr lang="en-US" b="1" dirty="0" err="1">
                <a:solidFill>
                  <a:srgbClr val="FF0000"/>
                </a:solidFill>
                <a:latin typeface="+mn-lt"/>
                <a:cs typeface="+mn-cs"/>
              </a:rPr>
              <a:t>squarepants</a:t>
            </a:r>
            <a:r>
              <a:rPr lang="en-US" dirty="0">
                <a:latin typeface="+mn-lt"/>
                <a:cs typeface="+mn-cs"/>
              </a:rPr>
              <a:t>	 (g) </a:t>
            </a:r>
            <a:r>
              <a:rPr lang="en-US" dirty="0" err="1">
                <a:latin typeface="+mn-lt"/>
                <a:cs typeface="+mn-cs"/>
              </a:rPr>
              <a:t>ss</a:t>
            </a:r>
            <a:r>
              <a:rPr lang="en-US" dirty="0">
                <a:latin typeface="+mn-lt"/>
                <a:cs typeface="+mn-cs"/>
              </a:rPr>
              <a:t>-	</a:t>
            </a:r>
            <a:r>
              <a:rPr lang="en-US" b="1" dirty="0" err="1">
                <a:solidFill>
                  <a:srgbClr val="FF0000"/>
                </a:solidFill>
                <a:latin typeface="+mn-lt"/>
                <a:cs typeface="+mn-cs"/>
              </a:rPr>
              <a:t>roundpants</a:t>
            </a:r>
            <a:endParaRPr lang="en-US" b="1" dirty="0">
              <a:solidFill>
                <a:srgbClr val="FF0000"/>
              </a:solidFill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  <a:cs typeface="+mn-cs"/>
              </a:rPr>
              <a:t>	(d) RR – 	</a:t>
            </a:r>
            <a:r>
              <a:rPr lang="en-US" b="1" dirty="0">
                <a:solidFill>
                  <a:srgbClr val="FF0000"/>
                </a:solidFill>
                <a:latin typeface="+mn-lt"/>
                <a:cs typeface="+mn-cs"/>
              </a:rPr>
              <a:t>round eye</a:t>
            </a:r>
            <a:r>
              <a:rPr lang="en-US" dirty="0">
                <a:latin typeface="+mn-lt"/>
                <a:cs typeface="+mn-cs"/>
              </a:rPr>
              <a:t>	(h) </a:t>
            </a:r>
            <a:r>
              <a:rPr lang="en-US" dirty="0" err="1">
                <a:latin typeface="+mn-lt"/>
                <a:cs typeface="+mn-cs"/>
              </a:rPr>
              <a:t>Yy</a:t>
            </a:r>
            <a:r>
              <a:rPr lang="en-US" dirty="0">
                <a:latin typeface="+mn-lt"/>
                <a:cs typeface="+mn-cs"/>
              </a:rPr>
              <a:t> - 	</a:t>
            </a:r>
            <a:r>
              <a:rPr lang="en-US" b="1" dirty="0">
                <a:solidFill>
                  <a:srgbClr val="FF0000"/>
                </a:solidFill>
                <a:latin typeface="+mn-lt"/>
                <a:cs typeface="+mn-cs"/>
              </a:rPr>
              <a:t>yellow body</a:t>
            </a:r>
          </a:p>
        </p:txBody>
      </p:sp>
      <p:pic>
        <p:nvPicPr>
          <p:cNvPr id="2048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52525" y="228600"/>
            <a:ext cx="6772275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304800"/>
            <a:ext cx="8534400" cy="5540375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latin typeface="+mn-lt"/>
                <a:cs typeface="+mn-cs"/>
              </a:rPr>
              <a:t>Scientists at Bikini Bottoms have been investigating the genetic makeup of the organisms in this community</a:t>
            </a:r>
            <a:r>
              <a:rPr lang="en-US" b="1" dirty="0">
                <a:latin typeface="+mn-lt"/>
                <a:cs typeface="+mn-cs"/>
              </a:rPr>
              <a:t>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latin typeface="+mn-lt"/>
                <a:cs typeface="+mn-cs"/>
              </a:rPr>
              <a:t>Use the information provided and your knowledge of genetics to answer each question</a:t>
            </a:r>
            <a:r>
              <a:rPr lang="en-US" b="1" dirty="0">
                <a:latin typeface="+mn-lt"/>
                <a:cs typeface="+mn-cs"/>
              </a:rPr>
              <a:t>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 dirty="0">
              <a:latin typeface="+mn-lt"/>
              <a:cs typeface="+mn-cs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en-US" b="1" dirty="0">
                <a:latin typeface="+mn-lt"/>
                <a:cs typeface="+mn-cs"/>
              </a:rPr>
              <a:t>For </a:t>
            </a:r>
            <a:r>
              <a:rPr lang="en-US" b="1" dirty="0">
                <a:latin typeface="+mn-lt"/>
                <a:cs typeface="+mn-cs"/>
              </a:rPr>
              <a:t>each genotype below, indicate whether it is a heterozygous (He) OR homozygous (Ho</a:t>
            </a:r>
            <a:r>
              <a:rPr lang="en-US" b="1" dirty="0">
                <a:latin typeface="+mn-lt"/>
                <a:cs typeface="+mn-cs"/>
              </a:rPr>
              <a:t>).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endParaRPr lang="en-US" b="1" dirty="0">
              <a:latin typeface="+mn-lt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latin typeface="+mn-lt"/>
                <a:cs typeface="+mn-cs"/>
              </a:rPr>
              <a:t>TT _____ Bb _____ DD _____ Ff _____ </a:t>
            </a:r>
            <a:r>
              <a:rPr lang="en-US" sz="2400" dirty="0" err="1">
                <a:latin typeface="+mn-lt"/>
                <a:cs typeface="+mn-cs"/>
              </a:rPr>
              <a:t>tt</a:t>
            </a:r>
            <a:r>
              <a:rPr lang="en-US" sz="2400" dirty="0">
                <a:latin typeface="+mn-lt"/>
                <a:cs typeface="+mn-cs"/>
              </a:rPr>
              <a:t> _____ </a:t>
            </a:r>
            <a:r>
              <a:rPr lang="en-US" sz="2400" dirty="0" err="1">
                <a:latin typeface="+mn-lt"/>
                <a:cs typeface="+mn-cs"/>
              </a:rPr>
              <a:t>dd</a:t>
            </a:r>
            <a:r>
              <a:rPr lang="en-US" sz="2400" dirty="0">
                <a:latin typeface="+mn-lt"/>
                <a:cs typeface="+mn-cs"/>
              </a:rPr>
              <a:t> _____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err="1">
                <a:latin typeface="+mn-lt"/>
                <a:cs typeface="+mn-cs"/>
              </a:rPr>
              <a:t>Dd</a:t>
            </a:r>
            <a:r>
              <a:rPr lang="en-US" sz="2400" dirty="0">
                <a:latin typeface="+mn-lt"/>
                <a:cs typeface="+mn-cs"/>
              </a:rPr>
              <a:t> _____ ff _____ </a:t>
            </a:r>
            <a:r>
              <a:rPr lang="en-US" sz="2400" dirty="0" err="1">
                <a:latin typeface="+mn-lt"/>
                <a:cs typeface="+mn-cs"/>
              </a:rPr>
              <a:t>Tt</a:t>
            </a:r>
            <a:r>
              <a:rPr lang="en-US" sz="2400" dirty="0">
                <a:latin typeface="+mn-lt"/>
                <a:cs typeface="+mn-cs"/>
              </a:rPr>
              <a:t> _____ bb _____ BB _____ FF </a:t>
            </a:r>
            <a:r>
              <a:rPr lang="en-US" sz="2400" dirty="0">
                <a:latin typeface="+mn-lt"/>
                <a:cs typeface="+mn-cs"/>
              </a:rPr>
              <a:t>_____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latin typeface="+mn-lt"/>
                <a:cs typeface="+mn-cs"/>
              </a:rPr>
              <a:t>Which of the genotypes in #1 would be considered purebred? </a:t>
            </a:r>
            <a:endParaRPr lang="en-US" b="1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  <a:p>
            <a:pPr lv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  <a:cs typeface="+mn-cs"/>
              </a:rPr>
              <a:t> 	</a:t>
            </a:r>
            <a:endParaRPr lang="en-US" b="1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latin typeface="+mn-lt"/>
                <a:cs typeface="+mn-cs"/>
              </a:rPr>
              <a:t>Which of the genotypes in #1 would be hybrids? </a:t>
            </a:r>
            <a:endParaRPr lang="en-US" b="1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  <a:cs typeface="+mn-cs"/>
              </a:rPr>
              <a:t>	</a:t>
            </a:r>
            <a:endParaRPr lang="en-US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3276600"/>
            <a:ext cx="8305800" cy="2862263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  <a:cs typeface="+mn-cs"/>
              </a:rPr>
              <a:t>2. Use the information in the chart in #1 to write the genotype (or genotypes) for each trait below.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  <a:p>
            <a:pPr marL="1257300" lvl="2" indent="-342900" fontAlgn="auto">
              <a:spcBef>
                <a:spcPts val="0"/>
              </a:spcBef>
              <a:spcAft>
                <a:spcPts val="0"/>
              </a:spcAft>
              <a:buFontTx/>
              <a:buAutoNum type="alphaLcParenBoth"/>
              <a:defRPr/>
            </a:pPr>
            <a:r>
              <a:rPr lang="en-US" dirty="0">
                <a:latin typeface="+mn-lt"/>
                <a:cs typeface="+mn-cs"/>
              </a:rPr>
              <a:t>Yellow body - ___________ (e) Stubby nose - ___________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lphaLcParenBoth"/>
              <a:defRPr/>
            </a:pPr>
            <a:endParaRPr lang="en-US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  <a:cs typeface="+mn-cs"/>
              </a:rPr>
              <a:t>	(b) </a:t>
            </a:r>
            <a:r>
              <a:rPr lang="en-US" dirty="0" err="1">
                <a:latin typeface="+mn-lt"/>
                <a:cs typeface="+mn-cs"/>
              </a:rPr>
              <a:t>Roundpants</a:t>
            </a:r>
            <a:r>
              <a:rPr lang="en-US" dirty="0">
                <a:latin typeface="+mn-lt"/>
                <a:cs typeface="+mn-cs"/>
              </a:rPr>
              <a:t> - ___________ (f) Round eyes - ____________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  <a:cs typeface="+mn-cs"/>
              </a:rPr>
              <a:t>	(c) Oval eyes - ______________ (g) </a:t>
            </a:r>
            <a:r>
              <a:rPr lang="en-US" dirty="0" err="1">
                <a:latin typeface="+mn-lt"/>
                <a:cs typeface="+mn-cs"/>
              </a:rPr>
              <a:t>Squarepants</a:t>
            </a:r>
            <a:r>
              <a:rPr lang="en-US" dirty="0">
                <a:latin typeface="+mn-lt"/>
                <a:cs typeface="+mn-cs"/>
              </a:rPr>
              <a:t> - ___________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  <a:cs typeface="+mn-cs"/>
              </a:rPr>
              <a:t>	(d) Long nose - _____________ (h) Blue body - ____________</a:t>
            </a:r>
            <a:endParaRPr lang="en-US" dirty="0">
              <a:latin typeface="+mn-lt"/>
              <a:cs typeface="+mn-cs"/>
            </a:endParaRPr>
          </a:p>
        </p:txBody>
      </p:sp>
      <p:pic>
        <p:nvPicPr>
          <p:cNvPr id="2150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533400"/>
            <a:ext cx="6772275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81000" y="3657600"/>
            <a:ext cx="8305800" cy="2862263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  <a:cs typeface="+mn-cs"/>
              </a:rPr>
              <a:t>2. Use the information in the chart in #1 to write the genotype (or genotypes) for each trait below.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  <a:p>
            <a:pPr marL="1257300" lvl="2" indent="-342900" fontAlgn="auto">
              <a:spcBef>
                <a:spcPts val="0"/>
              </a:spcBef>
              <a:spcAft>
                <a:spcPts val="0"/>
              </a:spcAft>
              <a:buFontTx/>
              <a:buAutoNum type="alphaLcParenBoth"/>
              <a:defRPr/>
            </a:pPr>
            <a:r>
              <a:rPr lang="en-US" dirty="0">
                <a:latin typeface="+mn-lt"/>
                <a:cs typeface="+mn-cs"/>
              </a:rPr>
              <a:t>Yellow body – 	</a:t>
            </a:r>
            <a:r>
              <a:rPr lang="en-US" b="1" dirty="0">
                <a:solidFill>
                  <a:srgbClr val="FF0000"/>
                </a:solidFill>
                <a:latin typeface="+mn-lt"/>
                <a:cs typeface="+mn-cs"/>
              </a:rPr>
              <a:t>YY, </a:t>
            </a:r>
            <a:r>
              <a:rPr lang="en-US" b="1" dirty="0" err="1">
                <a:solidFill>
                  <a:srgbClr val="FF0000"/>
                </a:solidFill>
                <a:latin typeface="+mn-lt"/>
                <a:cs typeface="+mn-cs"/>
              </a:rPr>
              <a:t>Yy</a:t>
            </a:r>
            <a:r>
              <a:rPr lang="en-US" dirty="0">
                <a:latin typeface="+mn-lt"/>
                <a:cs typeface="+mn-cs"/>
              </a:rPr>
              <a:t>		(e) Stubby nose -	</a:t>
            </a:r>
            <a:r>
              <a:rPr lang="en-US" b="1" dirty="0" err="1">
                <a:solidFill>
                  <a:srgbClr val="FF0000"/>
                </a:solidFill>
                <a:latin typeface="+mn-lt"/>
                <a:cs typeface="+mn-cs"/>
              </a:rPr>
              <a:t>ll</a:t>
            </a:r>
            <a:endParaRPr lang="en-US" b="1" dirty="0">
              <a:solidFill>
                <a:srgbClr val="FF0000"/>
              </a:solidFill>
              <a:latin typeface="+mn-lt"/>
              <a:cs typeface="+mn-cs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lphaLcParenBoth"/>
              <a:defRPr/>
            </a:pPr>
            <a:endParaRPr lang="en-US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  <a:cs typeface="+mn-cs"/>
              </a:rPr>
              <a:t>	(b) </a:t>
            </a:r>
            <a:r>
              <a:rPr lang="en-US" dirty="0" err="1">
                <a:latin typeface="+mn-lt"/>
                <a:cs typeface="+mn-cs"/>
              </a:rPr>
              <a:t>Roundpants</a:t>
            </a:r>
            <a:r>
              <a:rPr lang="en-US" dirty="0">
                <a:latin typeface="+mn-lt"/>
                <a:cs typeface="+mn-cs"/>
              </a:rPr>
              <a:t> - 	</a:t>
            </a:r>
            <a:r>
              <a:rPr lang="en-US" b="1" dirty="0" err="1">
                <a:solidFill>
                  <a:srgbClr val="FF0000"/>
                </a:solidFill>
                <a:latin typeface="+mn-lt"/>
                <a:cs typeface="+mn-cs"/>
              </a:rPr>
              <a:t>ss</a:t>
            </a:r>
            <a:r>
              <a:rPr lang="en-US" dirty="0">
                <a:latin typeface="+mn-lt"/>
                <a:cs typeface="+mn-cs"/>
              </a:rPr>
              <a:t>		(f) Round eyes - 	</a:t>
            </a:r>
            <a:r>
              <a:rPr lang="en-US" b="1" dirty="0">
                <a:solidFill>
                  <a:srgbClr val="FF0000"/>
                </a:solidFill>
                <a:latin typeface="+mn-lt"/>
                <a:cs typeface="+mn-cs"/>
              </a:rPr>
              <a:t>RR, </a:t>
            </a:r>
            <a:r>
              <a:rPr lang="en-US" b="1" dirty="0" err="1">
                <a:solidFill>
                  <a:srgbClr val="FF0000"/>
                </a:solidFill>
                <a:latin typeface="+mn-lt"/>
                <a:cs typeface="+mn-cs"/>
              </a:rPr>
              <a:t>Rr</a:t>
            </a:r>
            <a:endParaRPr lang="en-US" b="1" dirty="0">
              <a:solidFill>
                <a:srgbClr val="FF0000"/>
              </a:solidFill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  <a:cs typeface="+mn-cs"/>
              </a:rPr>
              <a:t>	(c) Oval eyes - 	</a:t>
            </a:r>
            <a:r>
              <a:rPr lang="en-US" b="1" dirty="0" err="1">
                <a:solidFill>
                  <a:srgbClr val="FF0000"/>
                </a:solidFill>
                <a:latin typeface="+mn-lt"/>
                <a:cs typeface="+mn-cs"/>
              </a:rPr>
              <a:t>rr</a:t>
            </a:r>
            <a:r>
              <a:rPr lang="en-US" dirty="0">
                <a:latin typeface="+mn-lt"/>
                <a:cs typeface="+mn-cs"/>
              </a:rPr>
              <a:t>		(g) </a:t>
            </a:r>
            <a:r>
              <a:rPr lang="en-US" dirty="0" err="1">
                <a:latin typeface="+mn-lt"/>
                <a:cs typeface="+mn-cs"/>
              </a:rPr>
              <a:t>Squarepants</a:t>
            </a:r>
            <a:r>
              <a:rPr lang="en-US" dirty="0">
                <a:latin typeface="+mn-lt"/>
                <a:cs typeface="+mn-cs"/>
              </a:rPr>
              <a:t> - </a:t>
            </a:r>
            <a:r>
              <a:rPr lang="en-US" b="1" dirty="0">
                <a:solidFill>
                  <a:srgbClr val="FF0000"/>
                </a:solidFill>
                <a:latin typeface="+mn-lt"/>
                <a:cs typeface="+mn-cs"/>
              </a:rPr>
              <a:t>	SS, Ss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  <a:cs typeface="+mn-cs"/>
              </a:rPr>
              <a:t>	(d) Long nose –	</a:t>
            </a:r>
            <a:r>
              <a:rPr lang="en-US" b="1" dirty="0">
                <a:solidFill>
                  <a:srgbClr val="FF0000"/>
                </a:solidFill>
                <a:latin typeface="+mn-lt"/>
                <a:cs typeface="+mn-cs"/>
              </a:rPr>
              <a:t> LL, </a:t>
            </a:r>
            <a:r>
              <a:rPr lang="en-US" b="1" dirty="0" err="1">
                <a:solidFill>
                  <a:srgbClr val="FF0000"/>
                </a:solidFill>
                <a:latin typeface="+mn-lt"/>
                <a:cs typeface="+mn-cs"/>
              </a:rPr>
              <a:t>Ll</a:t>
            </a:r>
            <a:r>
              <a:rPr lang="en-US" dirty="0">
                <a:latin typeface="+mn-lt"/>
                <a:cs typeface="+mn-cs"/>
              </a:rPr>
              <a:t>		(h) Blue body - 	</a:t>
            </a:r>
            <a:r>
              <a:rPr lang="en-US" b="1" dirty="0" err="1">
                <a:solidFill>
                  <a:srgbClr val="FF0000"/>
                </a:solidFill>
                <a:latin typeface="+mn-lt"/>
                <a:cs typeface="+mn-cs"/>
              </a:rPr>
              <a:t>yy</a:t>
            </a:r>
            <a:endParaRPr lang="en-US" b="1" dirty="0">
              <a:solidFill>
                <a:srgbClr val="FF0000"/>
              </a:solidFill>
              <a:latin typeface="+mn-lt"/>
              <a:cs typeface="+mn-cs"/>
            </a:endParaRPr>
          </a:p>
        </p:txBody>
      </p:sp>
      <p:pic>
        <p:nvPicPr>
          <p:cNvPr id="22531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838200"/>
            <a:ext cx="6772275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2560638"/>
            <a:ext cx="8229600" cy="1477962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  <a:cs typeface="+mn-cs"/>
              </a:rPr>
              <a:t>3. Determine the genotypes for each using the information in the chart in #1.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  <a:p>
            <a:pPr marL="1257300" lvl="2" indent="-342900" fontAlgn="auto">
              <a:spcBef>
                <a:spcPts val="0"/>
              </a:spcBef>
              <a:spcAft>
                <a:spcPts val="0"/>
              </a:spcAft>
              <a:buFontTx/>
              <a:buAutoNum type="alphaLcParenBoth"/>
              <a:defRPr/>
            </a:pPr>
            <a:r>
              <a:rPr lang="en-US" dirty="0">
                <a:latin typeface="+mn-lt"/>
                <a:cs typeface="+mn-cs"/>
              </a:rPr>
              <a:t>Heterozygous round eyes -_____ (c) Homozygous long nose - ______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lphaLcParenBoth"/>
              <a:defRPr/>
            </a:pPr>
            <a:endParaRPr lang="en-US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  <a:cs typeface="+mn-cs"/>
              </a:rPr>
              <a:t>	(b) Purebred </a:t>
            </a:r>
            <a:r>
              <a:rPr lang="en-US" dirty="0" err="1">
                <a:latin typeface="+mn-lt"/>
                <a:cs typeface="+mn-cs"/>
              </a:rPr>
              <a:t>squarepants</a:t>
            </a:r>
            <a:r>
              <a:rPr lang="en-US" dirty="0">
                <a:latin typeface="+mn-lt"/>
                <a:cs typeface="+mn-cs"/>
              </a:rPr>
              <a:t> - ______ (d) Hybrid yellow body - ______</a:t>
            </a:r>
            <a:endParaRPr lang="en-US" dirty="0">
              <a:latin typeface="+mn-lt"/>
              <a:cs typeface="+mn-cs"/>
            </a:endParaRPr>
          </a:p>
        </p:txBody>
      </p:sp>
      <p:pic>
        <p:nvPicPr>
          <p:cNvPr id="2355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152400"/>
            <a:ext cx="6772275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152400"/>
            <a:ext cx="6772275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3"/>
          <p:cNvSpPr/>
          <p:nvPr/>
        </p:nvSpPr>
        <p:spPr>
          <a:xfrm>
            <a:off x="457200" y="2667000"/>
            <a:ext cx="8229600" cy="1538288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  <a:cs typeface="+mn-cs"/>
              </a:rPr>
              <a:t>3. Determine the genotypes for each using the information in the chart in #1.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  <a:p>
            <a:pPr marL="1257300" lvl="2" indent="-342900" fontAlgn="auto">
              <a:spcBef>
                <a:spcPts val="0"/>
              </a:spcBef>
              <a:spcAft>
                <a:spcPts val="0"/>
              </a:spcAft>
              <a:buFontTx/>
              <a:buAutoNum type="alphaLcParenBoth"/>
              <a:defRPr/>
            </a:pPr>
            <a:r>
              <a:rPr lang="en-US" dirty="0">
                <a:latin typeface="+mn-lt"/>
                <a:cs typeface="+mn-cs"/>
              </a:rPr>
              <a:t>Heterozygous round eyes – </a:t>
            </a:r>
            <a:r>
              <a:rPr lang="en-US" sz="2000" b="1" dirty="0" err="1">
                <a:solidFill>
                  <a:srgbClr val="FF0000"/>
                </a:solidFill>
                <a:latin typeface="+mn-lt"/>
                <a:cs typeface="+mn-cs"/>
              </a:rPr>
              <a:t>Rr</a:t>
            </a:r>
            <a:r>
              <a:rPr lang="en-US" dirty="0">
                <a:latin typeface="+mn-lt"/>
                <a:cs typeface="+mn-cs"/>
              </a:rPr>
              <a:t>	 (c) Homozygous long nose -</a:t>
            </a:r>
            <a:r>
              <a:rPr lang="en-US" sz="2000" b="1" dirty="0">
                <a:solidFill>
                  <a:srgbClr val="FF0000"/>
                </a:solidFill>
                <a:latin typeface="+mn-lt"/>
                <a:cs typeface="+mn-cs"/>
              </a:rPr>
              <a:t>LL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lphaLcParenBoth"/>
              <a:defRPr/>
            </a:pPr>
            <a:endParaRPr lang="en-US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  <a:cs typeface="+mn-cs"/>
              </a:rPr>
              <a:t>	(b) Purebred </a:t>
            </a:r>
            <a:r>
              <a:rPr lang="en-US" dirty="0" err="1">
                <a:latin typeface="+mn-lt"/>
                <a:cs typeface="+mn-cs"/>
              </a:rPr>
              <a:t>squarepants</a:t>
            </a:r>
            <a:r>
              <a:rPr lang="en-US" dirty="0">
                <a:latin typeface="+mn-lt"/>
                <a:cs typeface="+mn-cs"/>
              </a:rPr>
              <a:t> – </a:t>
            </a:r>
            <a:r>
              <a:rPr lang="en-US" sz="2000" b="1" dirty="0">
                <a:solidFill>
                  <a:srgbClr val="FF0000"/>
                </a:solidFill>
                <a:latin typeface="+mn-lt"/>
                <a:cs typeface="+mn-cs"/>
              </a:rPr>
              <a:t>SS</a:t>
            </a:r>
            <a:r>
              <a:rPr lang="en-US" dirty="0">
                <a:latin typeface="+mn-lt"/>
                <a:cs typeface="+mn-cs"/>
              </a:rPr>
              <a:t>	(d) Hybrid yellow body - </a:t>
            </a:r>
            <a:r>
              <a:rPr lang="en-US" sz="2000" b="1" dirty="0" err="1">
                <a:solidFill>
                  <a:srgbClr val="FF0000"/>
                </a:solidFill>
                <a:latin typeface="+mn-lt"/>
                <a:cs typeface="+mn-cs"/>
              </a:rPr>
              <a:t>Yy</a:t>
            </a:r>
            <a:endParaRPr lang="en-US" sz="2000" b="1" dirty="0">
              <a:solidFill>
                <a:srgbClr val="FF0000"/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228600"/>
            <a:ext cx="8610600" cy="6556375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  <a:cs typeface="+mn-cs"/>
              </a:rPr>
              <a:t>4. One of SpongeBob’s cousins, </a:t>
            </a:r>
            <a:r>
              <a:rPr lang="en-US" dirty="0" err="1">
                <a:latin typeface="+mn-lt"/>
                <a:cs typeface="+mn-cs"/>
              </a:rPr>
              <a:t>SpongeBillyBob</a:t>
            </a:r>
            <a:r>
              <a:rPr lang="en-US" dirty="0">
                <a:latin typeface="+mn-lt"/>
                <a:cs typeface="+mn-cs"/>
              </a:rPr>
              <a:t>, recently met a cute </a:t>
            </a:r>
            <a:r>
              <a:rPr lang="en-US" dirty="0" err="1">
                <a:latin typeface="+mn-lt"/>
                <a:cs typeface="+mn-cs"/>
              </a:rPr>
              <a:t>squarepants</a:t>
            </a:r>
            <a:r>
              <a:rPr lang="en-US" dirty="0">
                <a:latin typeface="+mn-lt"/>
                <a:cs typeface="+mn-cs"/>
              </a:rPr>
              <a:t> gal, </a:t>
            </a:r>
            <a:r>
              <a:rPr lang="en-US" dirty="0" err="1">
                <a:latin typeface="+mn-lt"/>
                <a:cs typeface="+mn-cs"/>
              </a:rPr>
              <a:t>SpongeGerdy</a:t>
            </a:r>
            <a:r>
              <a:rPr lang="en-US" dirty="0">
                <a:latin typeface="+mn-lt"/>
                <a:cs typeface="+mn-cs"/>
              </a:rPr>
              <a:t>, at a local dance and fell in love. Use your knowledge of genetics to answer the questions below.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lphaLcParenBoth"/>
              <a:defRPr/>
            </a:pPr>
            <a:r>
              <a:rPr lang="en-US" dirty="0">
                <a:latin typeface="+mn-lt"/>
                <a:cs typeface="+mn-cs"/>
              </a:rPr>
              <a:t>If </a:t>
            </a:r>
            <a:r>
              <a:rPr lang="en-US" dirty="0" err="1">
                <a:latin typeface="+mn-lt"/>
                <a:cs typeface="+mn-cs"/>
              </a:rPr>
              <a:t>SpongeGerdy’s</a:t>
            </a:r>
            <a:r>
              <a:rPr lang="en-US" dirty="0">
                <a:latin typeface="+mn-lt"/>
                <a:cs typeface="+mn-cs"/>
              </a:rPr>
              <a:t> father is a heterozygous 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err="1">
                <a:latin typeface="+mn-lt"/>
                <a:cs typeface="+mn-cs"/>
              </a:rPr>
              <a:t>squarepants</a:t>
            </a:r>
            <a:r>
              <a:rPr lang="en-US" dirty="0">
                <a:latin typeface="+mn-lt"/>
                <a:cs typeface="+mn-cs"/>
              </a:rPr>
              <a:t> and her mother is a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err="1">
                <a:latin typeface="+mn-lt"/>
                <a:cs typeface="+mn-cs"/>
              </a:rPr>
              <a:t>roundpants</a:t>
            </a:r>
            <a:r>
              <a:rPr lang="en-US" dirty="0">
                <a:latin typeface="+mn-lt"/>
                <a:cs typeface="+mn-cs"/>
              </a:rPr>
              <a:t>, what is her genotype? </a:t>
            </a:r>
            <a:endParaRPr lang="en-US" b="1" dirty="0">
              <a:solidFill>
                <a:srgbClr val="FF0000"/>
              </a:solidFill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  <a:cs typeface="+mn-cs"/>
              </a:rPr>
              <a:t>Complete the Punnett square to show the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  <a:cs typeface="+mn-cs"/>
              </a:rPr>
              <a:t>possible genotypes that would result to help you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  <a:cs typeface="+mn-cs"/>
              </a:rPr>
              <a:t>determine </a:t>
            </a:r>
            <a:r>
              <a:rPr lang="en-US" dirty="0" err="1">
                <a:latin typeface="+mn-lt"/>
                <a:cs typeface="+mn-cs"/>
              </a:rPr>
              <a:t>Gerdy’s</a:t>
            </a:r>
            <a:r>
              <a:rPr lang="en-US" dirty="0">
                <a:latin typeface="+mn-lt"/>
                <a:cs typeface="+mn-cs"/>
              </a:rPr>
              <a:t> genotype.  What is </a:t>
            </a:r>
            <a:r>
              <a:rPr lang="en-US" dirty="0" err="1">
                <a:latin typeface="+mn-lt"/>
                <a:cs typeface="+mn-cs"/>
              </a:rPr>
              <a:t>Gerdy’s</a:t>
            </a:r>
            <a:r>
              <a:rPr lang="en-US" dirty="0">
                <a:latin typeface="+mn-lt"/>
                <a:cs typeface="+mn-cs"/>
              </a:rPr>
              <a:t> genotype?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  <a:cs typeface="+mn-cs"/>
              </a:rPr>
              <a:t>(b) </a:t>
            </a:r>
            <a:r>
              <a:rPr lang="en-US" dirty="0" err="1">
                <a:latin typeface="+mn-lt"/>
                <a:cs typeface="+mn-cs"/>
              </a:rPr>
              <a:t>SpongeBillyBob</a:t>
            </a:r>
            <a:r>
              <a:rPr lang="en-US" dirty="0">
                <a:latin typeface="+mn-lt"/>
                <a:cs typeface="+mn-cs"/>
              </a:rPr>
              <a:t> is heterozygous for his </a:t>
            </a:r>
            <a:r>
              <a:rPr lang="en-US" dirty="0" err="1">
                <a:latin typeface="+mn-lt"/>
                <a:cs typeface="+mn-cs"/>
              </a:rPr>
              <a:t>squarepants</a:t>
            </a:r>
            <a:r>
              <a:rPr lang="en-US" dirty="0">
                <a:latin typeface="+mn-lt"/>
                <a:cs typeface="+mn-cs"/>
              </a:rPr>
              <a:t> shape. What is his genotype?  </a:t>
            </a:r>
            <a:endParaRPr lang="en-US" b="1" dirty="0">
              <a:solidFill>
                <a:srgbClr val="FF0000"/>
              </a:solidFill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  <a:cs typeface="+mn-cs"/>
              </a:rPr>
              <a:t>(c) Complete the Punnett square to show the possibilities that would result if Billy Bob &amp; </a:t>
            </a:r>
            <a:r>
              <a:rPr lang="en-US" dirty="0" err="1">
                <a:latin typeface="+mn-lt"/>
                <a:cs typeface="+mn-cs"/>
              </a:rPr>
              <a:t>Gerdy</a:t>
            </a:r>
            <a:r>
              <a:rPr lang="en-US" dirty="0">
                <a:latin typeface="+mn-lt"/>
                <a:cs typeface="+mn-cs"/>
              </a:rPr>
              <a:t> had children.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  <a:cs typeface="+mn-cs"/>
              </a:rPr>
              <a:t>(d) List the possible genotypes and phenotypes for the kids.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b="1" dirty="0">
              <a:solidFill>
                <a:srgbClr val="FF0000"/>
              </a:solidFill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  <a:cs typeface="+mn-cs"/>
              </a:rPr>
              <a:t>(e) What is the probability of kids with </a:t>
            </a:r>
            <a:r>
              <a:rPr lang="en-US" dirty="0" err="1">
                <a:latin typeface="+mn-lt"/>
                <a:cs typeface="+mn-cs"/>
              </a:rPr>
              <a:t>squarepants</a:t>
            </a:r>
            <a:r>
              <a:rPr lang="en-US" dirty="0">
                <a:latin typeface="+mn-lt"/>
                <a:cs typeface="+mn-cs"/>
              </a:rPr>
              <a:t>? </a:t>
            </a:r>
            <a:endParaRPr lang="en-US" b="1" dirty="0">
              <a:solidFill>
                <a:srgbClr val="FF0000"/>
              </a:solidFill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  <a:cs typeface="+mn-cs"/>
              </a:rPr>
              <a:t>(f) What is the probability of kids with </a:t>
            </a:r>
            <a:r>
              <a:rPr lang="en-US" dirty="0" err="1">
                <a:latin typeface="+mn-lt"/>
                <a:cs typeface="+mn-cs"/>
              </a:rPr>
              <a:t>roundpants</a:t>
            </a:r>
            <a:r>
              <a:rPr lang="en-US" dirty="0">
                <a:latin typeface="+mn-lt"/>
                <a:cs typeface="+mn-cs"/>
              </a:rPr>
              <a:t>? </a:t>
            </a:r>
            <a:endParaRPr lang="en-US" b="1" dirty="0">
              <a:solidFill>
                <a:srgbClr val="FF0000"/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228600"/>
            <a:ext cx="8610600" cy="6556375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  <a:cs typeface="+mn-cs"/>
              </a:rPr>
              <a:t>4. One of SpongeBob’s cousins, </a:t>
            </a:r>
            <a:r>
              <a:rPr lang="en-US" dirty="0" err="1">
                <a:latin typeface="+mn-lt"/>
                <a:cs typeface="+mn-cs"/>
              </a:rPr>
              <a:t>SpongeBillyBob</a:t>
            </a:r>
            <a:r>
              <a:rPr lang="en-US" dirty="0">
                <a:latin typeface="+mn-lt"/>
                <a:cs typeface="+mn-cs"/>
              </a:rPr>
              <a:t>, recently met a cute </a:t>
            </a:r>
            <a:r>
              <a:rPr lang="en-US" dirty="0" err="1">
                <a:latin typeface="+mn-lt"/>
                <a:cs typeface="+mn-cs"/>
              </a:rPr>
              <a:t>squarepants</a:t>
            </a:r>
            <a:r>
              <a:rPr lang="en-US" dirty="0">
                <a:latin typeface="+mn-lt"/>
                <a:cs typeface="+mn-cs"/>
              </a:rPr>
              <a:t> gal, </a:t>
            </a:r>
            <a:r>
              <a:rPr lang="en-US" dirty="0" err="1">
                <a:latin typeface="+mn-lt"/>
                <a:cs typeface="+mn-cs"/>
              </a:rPr>
              <a:t>SpongeGerdy</a:t>
            </a:r>
            <a:r>
              <a:rPr lang="en-US" dirty="0">
                <a:latin typeface="+mn-lt"/>
                <a:cs typeface="+mn-cs"/>
              </a:rPr>
              <a:t>, at a local dance and fell in love. Use your knowledge of genetics to answer the questions below.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lphaLcParenBoth"/>
              <a:defRPr/>
            </a:pPr>
            <a:r>
              <a:rPr lang="en-US" dirty="0">
                <a:latin typeface="+mn-lt"/>
                <a:cs typeface="+mn-cs"/>
              </a:rPr>
              <a:t>If </a:t>
            </a:r>
            <a:r>
              <a:rPr lang="en-US" dirty="0" err="1">
                <a:latin typeface="+mn-lt"/>
                <a:cs typeface="+mn-cs"/>
              </a:rPr>
              <a:t>SpongeGerdy’s</a:t>
            </a:r>
            <a:r>
              <a:rPr lang="en-US" dirty="0">
                <a:latin typeface="+mn-lt"/>
                <a:cs typeface="+mn-cs"/>
              </a:rPr>
              <a:t> father is a heterozygous 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err="1">
                <a:latin typeface="+mn-lt"/>
                <a:cs typeface="+mn-cs"/>
              </a:rPr>
              <a:t>squarepants</a:t>
            </a:r>
            <a:r>
              <a:rPr lang="en-US" dirty="0">
                <a:latin typeface="+mn-lt"/>
                <a:cs typeface="+mn-cs"/>
              </a:rPr>
              <a:t> and her mother is a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err="1">
                <a:latin typeface="+mn-lt"/>
                <a:cs typeface="+mn-cs"/>
              </a:rPr>
              <a:t>roundpants</a:t>
            </a:r>
            <a:r>
              <a:rPr lang="en-US" dirty="0">
                <a:latin typeface="+mn-lt"/>
                <a:cs typeface="+mn-cs"/>
              </a:rPr>
              <a:t>, what is her genotype? </a:t>
            </a:r>
            <a:endParaRPr lang="en-US" b="1" dirty="0">
              <a:solidFill>
                <a:srgbClr val="FF0000"/>
              </a:solidFill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  <a:cs typeface="+mn-cs"/>
              </a:rPr>
              <a:t>Complete the Punnett square to show the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  <a:cs typeface="+mn-cs"/>
              </a:rPr>
              <a:t>possible genotypes that would result to help you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  <a:cs typeface="+mn-cs"/>
              </a:rPr>
              <a:t>determine </a:t>
            </a:r>
            <a:r>
              <a:rPr lang="en-US" dirty="0" err="1">
                <a:latin typeface="+mn-lt"/>
                <a:cs typeface="+mn-cs"/>
              </a:rPr>
              <a:t>Gerdy’s</a:t>
            </a:r>
            <a:r>
              <a:rPr lang="en-US" dirty="0">
                <a:latin typeface="+mn-lt"/>
                <a:cs typeface="+mn-cs"/>
              </a:rPr>
              <a:t> genotype.  What is </a:t>
            </a:r>
            <a:r>
              <a:rPr lang="en-US" dirty="0" err="1">
                <a:latin typeface="+mn-lt"/>
                <a:cs typeface="+mn-cs"/>
              </a:rPr>
              <a:t>Gerdy’s</a:t>
            </a:r>
            <a:r>
              <a:rPr lang="en-US" dirty="0">
                <a:latin typeface="+mn-lt"/>
                <a:cs typeface="+mn-cs"/>
              </a:rPr>
              <a:t> genotype? </a:t>
            </a:r>
            <a:r>
              <a:rPr lang="en-US" b="1" dirty="0">
                <a:solidFill>
                  <a:srgbClr val="FF0000"/>
                </a:solidFill>
                <a:latin typeface="+mn-lt"/>
                <a:cs typeface="+mn-cs"/>
              </a:rPr>
              <a:t>Ss</a:t>
            </a:r>
            <a:endParaRPr lang="en-US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  <a:cs typeface="+mn-cs"/>
              </a:rPr>
              <a:t>(b) </a:t>
            </a:r>
            <a:r>
              <a:rPr lang="en-US" dirty="0" err="1">
                <a:latin typeface="+mn-lt"/>
                <a:cs typeface="+mn-cs"/>
              </a:rPr>
              <a:t>SpongeBillyBob</a:t>
            </a:r>
            <a:r>
              <a:rPr lang="en-US" dirty="0">
                <a:latin typeface="+mn-lt"/>
                <a:cs typeface="+mn-cs"/>
              </a:rPr>
              <a:t> is heterozygous for his </a:t>
            </a:r>
            <a:r>
              <a:rPr lang="en-US" dirty="0" err="1">
                <a:latin typeface="+mn-lt"/>
                <a:cs typeface="+mn-cs"/>
              </a:rPr>
              <a:t>squarepants</a:t>
            </a:r>
            <a:r>
              <a:rPr lang="en-US" dirty="0">
                <a:latin typeface="+mn-lt"/>
                <a:cs typeface="+mn-cs"/>
              </a:rPr>
              <a:t> shape. What is his genotype?  </a:t>
            </a:r>
            <a:r>
              <a:rPr lang="en-US" b="1" dirty="0">
                <a:solidFill>
                  <a:srgbClr val="FF0000"/>
                </a:solidFill>
                <a:latin typeface="+mn-lt"/>
                <a:cs typeface="+mn-cs"/>
              </a:rPr>
              <a:t>Ss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  <a:cs typeface="+mn-cs"/>
              </a:rPr>
              <a:t>(c) Complete the Punnett square to show the possibilities that would result if Billy Bob &amp; </a:t>
            </a:r>
            <a:r>
              <a:rPr lang="en-US" dirty="0" err="1">
                <a:latin typeface="+mn-lt"/>
                <a:cs typeface="+mn-cs"/>
              </a:rPr>
              <a:t>Gerdy</a:t>
            </a:r>
            <a:r>
              <a:rPr lang="en-US" dirty="0">
                <a:latin typeface="+mn-lt"/>
                <a:cs typeface="+mn-cs"/>
              </a:rPr>
              <a:t> had children.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  <a:cs typeface="+mn-cs"/>
              </a:rPr>
              <a:t>(d) List the possible genotypes and phenotypes for the kids.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solidFill>
                  <a:srgbClr val="FF0000"/>
                </a:solidFill>
                <a:latin typeface="+mn-lt"/>
                <a:cs typeface="+mn-cs"/>
              </a:rPr>
              <a:t>SS, Ss, </a:t>
            </a:r>
            <a:r>
              <a:rPr lang="en-US" sz="2000" b="1" dirty="0" err="1">
                <a:solidFill>
                  <a:srgbClr val="FF0000"/>
                </a:solidFill>
                <a:latin typeface="+mn-lt"/>
                <a:cs typeface="+mn-cs"/>
              </a:rPr>
              <a:t>ss</a:t>
            </a:r>
            <a:endParaRPr lang="en-US" sz="2000" b="1" dirty="0">
              <a:solidFill>
                <a:srgbClr val="FF0000"/>
              </a:solidFill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  <a:cs typeface="+mn-cs"/>
              </a:rPr>
              <a:t>(e) What is the probability of kids with </a:t>
            </a:r>
            <a:r>
              <a:rPr lang="en-US" dirty="0" err="1">
                <a:latin typeface="+mn-lt"/>
                <a:cs typeface="+mn-cs"/>
              </a:rPr>
              <a:t>squarepants</a:t>
            </a:r>
            <a:r>
              <a:rPr lang="en-US" dirty="0">
                <a:latin typeface="+mn-lt"/>
                <a:cs typeface="+mn-cs"/>
              </a:rPr>
              <a:t>? </a:t>
            </a:r>
            <a:r>
              <a:rPr lang="en-US" sz="2000" b="1" dirty="0">
                <a:solidFill>
                  <a:srgbClr val="FF0000"/>
                </a:solidFill>
                <a:latin typeface="+mn-lt"/>
                <a:cs typeface="+mn-cs"/>
              </a:rPr>
              <a:t>75%</a:t>
            </a:r>
            <a:endParaRPr lang="en-US" b="1" dirty="0">
              <a:solidFill>
                <a:srgbClr val="FF0000"/>
              </a:solidFill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  <a:cs typeface="+mn-cs"/>
              </a:rPr>
              <a:t>(f) What is the probability of kids with </a:t>
            </a:r>
            <a:r>
              <a:rPr lang="en-US" dirty="0" err="1">
                <a:latin typeface="+mn-lt"/>
                <a:cs typeface="+mn-cs"/>
              </a:rPr>
              <a:t>roundpants</a:t>
            </a:r>
            <a:r>
              <a:rPr lang="en-US" dirty="0">
                <a:latin typeface="+mn-lt"/>
                <a:cs typeface="+mn-cs"/>
              </a:rPr>
              <a:t>? </a:t>
            </a:r>
            <a:r>
              <a:rPr lang="en-US" sz="2000" b="1" dirty="0">
                <a:solidFill>
                  <a:srgbClr val="FF0000"/>
                </a:solidFill>
                <a:latin typeface="+mn-lt"/>
                <a:cs typeface="+mn-cs"/>
              </a:rPr>
              <a:t>25%</a:t>
            </a:r>
            <a:endParaRPr lang="en-US" b="1" dirty="0">
              <a:solidFill>
                <a:srgbClr val="FF0000"/>
              </a:solidFill>
              <a:latin typeface="+mn-lt"/>
              <a:cs typeface="+mn-cs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5181600" y="1143000"/>
          <a:ext cx="3733800" cy="19812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44600"/>
                <a:gridCol w="1244600"/>
                <a:gridCol w="1244600"/>
              </a:tblGrid>
              <a:tr h="66040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S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s</a:t>
                      </a:r>
                      <a:endParaRPr lang="en-US" sz="3200" dirty="0"/>
                    </a:p>
                  </a:txBody>
                  <a:tcPr/>
                </a:tc>
              </a:tr>
              <a:tr h="66040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s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Ss</a:t>
                      </a:r>
                      <a:endParaRPr lang="en-US" sz="28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 smtClean="0"/>
                        <a:t>ss</a:t>
                      </a:r>
                      <a:endParaRPr lang="en-US" sz="2800" b="1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66040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s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Ss</a:t>
                      </a:r>
                      <a:endParaRPr lang="en-US" sz="28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 smtClean="0"/>
                        <a:t>ss</a:t>
                      </a:r>
                      <a:endParaRPr lang="en-US" sz="2800" b="1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5791200" y="4953000"/>
          <a:ext cx="3276600" cy="17367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92200"/>
                <a:gridCol w="1092200"/>
                <a:gridCol w="1092200"/>
              </a:tblGrid>
              <a:tr h="53340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S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s</a:t>
                      </a:r>
                      <a:endParaRPr lang="en-US" sz="3200" dirty="0"/>
                    </a:p>
                  </a:txBody>
                  <a:tcPr/>
                </a:tc>
              </a:tr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S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SS</a:t>
                      </a:r>
                      <a:endParaRPr lang="en-US" sz="28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Ss</a:t>
                      </a:r>
                      <a:endParaRPr lang="en-US" sz="28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s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Ss</a:t>
                      </a:r>
                      <a:endParaRPr lang="en-US" sz="28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 smtClean="0"/>
                        <a:t>ss</a:t>
                      </a:r>
                      <a:endParaRPr lang="en-US" sz="2800" b="1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6781800" y="4629090"/>
            <a:ext cx="2323660" cy="400110"/>
          </a:xfrm>
          <a:prstGeom prst="rect">
            <a:avLst/>
          </a:prstGeom>
          <a:solidFill>
            <a:schemeClr val="bg1"/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cs typeface="+mn-cs"/>
              </a:rPr>
              <a:t>BillyBob</a:t>
            </a:r>
            <a:endParaRPr lang="en-US" sz="2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591740" y="895290"/>
            <a:ext cx="2323660" cy="400110"/>
          </a:xfrm>
          <a:prstGeom prst="rect">
            <a:avLst/>
          </a:prstGeom>
          <a:solidFill>
            <a:schemeClr val="bg1"/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cs typeface="+mn-cs"/>
              </a:rPr>
              <a:t>Father</a:t>
            </a:r>
            <a:endParaRPr lang="en-US" sz="2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7" name="Rectangle 6"/>
          <p:cNvSpPr/>
          <p:nvPr/>
        </p:nvSpPr>
        <p:spPr>
          <a:xfrm rot="16200000">
            <a:off x="4677025" y="1876175"/>
            <a:ext cx="1409260" cy="400110"/>
          </a:xfrm>
          <a:prstGeom prst="rect">
            <a:avLst/>
          </a:prstGeom>
          <a:solidFill>
            <a:schemeClr val="bg1"/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cs typeface="+mn-cs"/>
              </a:rPr>
              <a:t>Mother</a:t>
            </a:r>
            <a:endParaRPr lang="en-US" sz="2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 rot="16200000">
            <a:off x="5286625" y="5838576"/>
            <a:ext cx="1409260" cy="400110"/>
          </a:xfrm>
          <a:prstGeom prst="rect">
            <a:avLst/>
          </a:prstGeom>
          <a:solidFill>
            <a:schemeClr val="bg1"/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cs typeface="+mn-cs"/>
              </a:rPr>
              <a:t>Gerdy</a:t>
            </a:r>
            <a:endParaRPr lang="en-US" sz="2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228600"/>
            <a:ext cx="8610600" cy="5724525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  <a:cs typeface="+mn-cs"/>
              </a:rPr>
              <a:t>5. SpongeBob’s aunt and uncle, </a:t>
            </a:r>
            <a:r>
              <a:rPr lang="en-US" dirty="0" err="1">
                <a:latin typeface="+mn-lt"/>
                <a:cs typeface="+mn-cs"/>
              </a:rPr>
              <a:t>SpongeWilma</a:t>
            </a:r>
            <a:r>
              <a:rPr lang="en-US" dirty="0">
                <a:latin typeface="+mn-lt"/>
                <a:cs typeface="+mn-cs"/>
              </a:rPr>
              <a:t> and </a:t>
            </a:r>
            <a:r>
              <a:rPr lang="en-US" dirty="0" err="1">
                <a:latin typeface="+mn-lt"/>
                <a:cs typeface="+mn-cs"/>
              </a:rPr>
              <a:t>SpongeWilbur</a:t>
            </a:r>
            <a:r>
              <a:rPr lang="en-US" dirty="0">
                <a:latin typeface="+mn-lt"/>
                <a:cs typeface="+mn-cs"/>
              </a:rPr>
              <a:t>, have the biggest round eyes in the family. Wilma is believed to be heterozygous for her round eye shape, while Wilbur’s family brags that they are a pure line. Complete the Punnett square to show the possibilities that would result if </a:t>
            </a:r>
            <a:r>
              <a:rPr lang="en-US" dirty="0" err="1">
                <a:latin typeface="+mn-lt"/>
                <a:cs typeface="+mn-cs"/>
              </a:rPr>
              <a:t>SpongeWilma</a:t>
            </a:r>
            <a:r>
              <a:rPr lang="en-US" dirty="0">
                <a:latin typeface="+mn-lt"/>
                <a:cs typeface="+mn-cs"/>
              </a:rPr>
              <a:t> and </a:t>
            </a:r>
            <a:r>
              <a:rPr lang="en-US" dirty="0" err="1">
                <a:latin typeface="+mn-lt"/>
                <a:cs typeface="+mn-cs"/>
              </a:rPr>
              <a:t>SpongeWilbur</a:t>
            </a:r>
            <a:r>
              <a:rPr lang="en-US" dirty="0">
                <a:latin typeface="+mn-lt"/>
                <a:cs typeface="+mn-cs"/>
              </a:rPr>
              <a:t> had children.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lphaLcParenBoth"/>
              <a:defRPr/>
            </a:pPr>
            <a:r>
              <a:rPr lang="en-US" dirty="0">
                <a:latin typeface="+mn-lt"/>
                <a:cs typeface="+mn-cs"/>
              </a:rPr>
              <a:t>Give the genotype for each person. 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lphaLcParenBoth"/>
              <a:defRPr/>
            </a:pPr>
            <a:r>
              <a:rPr lang="en-US" dirty="0">
                <a:latin typeface="+mn-lt"/>
                <a:cs typeface="+mn-cs"/>
              </a:rPr>
              <a:t>Wilma – </a:t>
            </a:r>
            <a:r>
              <a:rPr lang="en-US" sz="2000" b="1" dirty="0">
                <a:solidFill>
                  <a:srgbClr val="FF0000"/>
                </a:solidFill>
                <a:latin typeface="+mn-lt"/>
                <a:cs typeface="+mn-cs"/>
              </a:rPr>
              <a:t>  </a:t>
            </a:r>
            <a:r>
              <a:rPr lang="en-US" dirty="0">
                <a:latin typeface="+mn-lt"/>
                <a:cs typeface="+mn-cs"/>
              </a:rPr>
              <a:t>Wilbur -  </a:t>
            </a:r>
            <a:endParaRPr lang="en-US" sz="2000" b="1" dirty="0">
              <a:solidFill>
                <a:srgbClr val="FF0000"/>
              </a:solidFill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  <a:cs typeface="+mn-cs"/>
              </a:rPr>
              <a:t>(b) Complete the Punnett square to show the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  <a:cs typeface="+mn-cs"/>
              </a:rPr>
              <a:t>possibilities that would result if they had children.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  <a:cs typeface="+mn-cs"/>
              </a:rPr>
              <a:t>(c) List the possible genotypes and phenotypes for the kids.  </a:t>
            </a:r>
            <a:endParaRPr lang="en-US" b="1" dirty="0">
              <a:solidFill>
                <a:srgbClr val="FF0000"/>
              </a:solidFill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  <a:cs typeface="+mn-cs"/>
              </a:rPr>
              <a:t>(d) What is the probability that the kids would have round eyes? </a:t>
            </a:r>
            <a:endParaRPr lang="en-US" b="1" dirty="0">
              <a:solidFill>
                <a:srgbClr val="FF0000"/>
              </a:solidFill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  <a:cs typeface="+mn-cs"/>
              </a:rPr>
              <a:t>(e) What is the probability that the kids would be oval eyes? </a:t>
            </a:r>
            <a:endParaRPr lang="en-US" b="1" dirty="0">
              <a:solidFill>
                <a:srgbClr val="FF0000"/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228600"/>
            <a:ext cx="8610600" cy="5724525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  <a:cs typeface="+mn-cs"/>
              </a:rPr>
              <a:t>5. SpongeBob’s aunt and uncle, </a:t>
            </a:r>
            <a:r>
              <a:rPr lang="en-US" dirty="0" err="1">
                <a:latin typeface="+mn-lt"/>
                <a:cs typeface="+mn-cs"/>
              </a:rPr>
              <a:t>SpongeWilma</a:t>
            </a:r>
            <a:r>
              <a:rPr lang="en-US" dirty="0">
                <a:latin typeface="+mn-lt"/>
                <a:cs typeface="+mn-cs"/>
              </a:rPr>
              <a:t> and </a:t>
            </a:r>
            <a:r>
              <a:rPr lang="en-US" dirty="0" err="1">
                <a:latin typeface="+mn-lt"/>
                <a:cs typeface="+mn-cs"/>
              </a:rPr>
              <a:t>SpongeWilbur</a:t>
            </a:r>
            <a:r>
              <a:rPr lang="en-US" dirty="0">
                <a:latin typeface="+mn-lt"/>
                <a:cs typeface="+mn-cs"/>
              </a:rPr>
              <a:t>, have the biggest round eyes in the family. Wilma is believed to be heterozygous for her round eye shape, while Wilbur’s family brags that they are a pure line. Complete the Punnett square to show the possibilities that would result if </a:t>
            </a:r>
            <a:r>
              <a:rPr lang="en-US" dirty="0" err="1">
                <a:latin typeface="+mn-lt"/>
                <a:cs typeface="+mn-cs"/>
              </a:rPr>
              <a:t>SpongeWilma</a:t>
            </a:r>
            <a:r>
              <a:rPr lang="en-US" dirty="0">
                <a:latin typeface="+mn-lt"/>
                <a:cs typeface="+mn-cs"/>
              </a:rPr>
              <a:t> and </a:t>
            </a:r>
            <a:r>
              <a:rPr lang="en-US" dirty="0" err="1">
                <a:latin typeface="+mn-lt"/>
                <a:cs typeface="+mn-cs"/>
              </a:rPr>
              <a:t>SpongeWilbur</a:t>
            </a:r>
            <a:r>
              <a:rPr lang="en-US" dirty="0">
                <a:latin typeface="+mn-lt"/>
                <a:cs typeface="+mn-cs"/>
              </a:rPr>
              <a:t> had children.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lphaLcParenBoth"/>
              <a:defRPr/>
            </a:pPr>
            <a:r>
              <a:rPr lang="en-US" dirty="0">
                <a:latin typeface="+mn-lt"/>
                <a:cs typeface="+mn-cs"/>
              </a:rPr>
              <a:t>Give the genotype for each person. 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lphaLcParenBoth"/>
              <a:defRPr/>
            </a:pPr>
            <a:r>
              <a:rPr lang="en-US" dirty="0">
                <a:latin typeface="+mn-lt"/>
                <a:cs typeface="+mn-cs"/>
              </a:rPr>
              <a:t>Wilma – </a:t>
            </a:r>
            <a:r>
              <a:rPr lang="en-US" sz="2000" b="1" dirty="0" err="1">
                <a:solidFill>
                  <a:srgbClr val="FF0000"/>
                </a:solidFill>
                <a:latin typeface="+mn-lt"/>
                <a:cs typeface="+mn-cs"/>
              </a:rPr>
              <a:t>Rr</a:t>
            </a:r>
            <a:r>
              <a:rPr lang="en-US" dirty="0">
                <a:latin typeface="+mn-lt"/>
                <a:cs typeface="+mn-cs"/>
              </a:rPr>
              <a:t>   Wilbur -  </a:t>
            </a:r>
            <a:r>
              <a:rPr lang="en-US" sz="2000" b="1" dirty="0">
                <a:solidFill>
                  <a:srgbClr val="FF0000"/>
                </a:solidFill>
                <a:latin typeface="+mn-lt"/>
                <a:cs typeface="+mn-cs"/>
              </a:rPr>
              <a:t>RR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  <a:cs typeface="+mn-cs"/>
              </a:rPr>
              <a:t>(b) Complete the Punnett square to show the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  <a:cs typeface="+mn-cs"/>
              </a:rPr>
              <a:t>possibilities that would result if they had children.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  <a:cs typeface="+mn-cs"/>
              </a:rPr>
              <a:t>(c) List the possible genotypes and phenotypes for the kids.  </a:t>
            </a:r>
            <a:r>
              <a:rPr lang="en-US" sz="2000" b="1" dirty="0">
                <a:solidFill>
                  <a:srgbClr val="FF0000"/>
                </a:solidFill>
                <a:latin typeface="+mn-lt"/>
                <a:cs typeface="+mn-cs"/>
              </a:rPr>
              <a:t>RR, </a:t>
            </a:r>
            <a:r>
              <a:rPr lang="en-US" sz="2000" b="1" dirty="0" err="1">
                <a:solidFill>
                  <a:srgbClr val="FF0000"/>
                </a:solidFill>
                <a:latin typeface="+mn-lt"/>
                <a:cs typeface="+mn-cs"/>
              </a:rPr>
              <a:t>Rr</a:t>
            </a:r>
            <a:endParaRPr lang="en-US" b="1" dirty="0">
              <a:solidFill>
                <a:srgbClr val="FF0000"/>
              </a:solidFill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  <a:cs typeface="+mn-cs"/>
              </a:rPr>
              <a:t>(d) What is the probability that the kids would have round eyes? </a:t>
            </a:r>
            <a:r>
              <a:rPr lang="en-US" sz="2000" b="1" dirty="0">
                <a:solidFill>
                  <a:srgbClr val="FF0000"/>
                </a:solidFill>
                <a:latin typeface="+mn-lt"/>
                <a:cs typeface="+mn-cs"/>
              </a:rPr>
              <a:t>100 %</a:t>
            </a:r>
            <a:endParaRPr lang="en-US" b="1" dirty="0">
              <a:solidFill>
                <a:srgbClr val="FF0000"/>
              </a:solidFill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  <a:cs typeface="+mn-cs"/>
              </a:rPr>
              <a:t>(e) What is the probability that the kids would be oval eyes? </a:t>
            </a:r>
            <a:r>
              <a:rPr lang="en-US" sz="2000" b="1" dirty="0">
                <a:solidFill>
                  <a:srgbClr val="FF0000"/>
                </a:solidFill>
                <a:latin typeface="+mn-lt"/>
                <a:cs typeface="+mn-cs"/>
              </a:rPr>
              <a:t>0 %</a:t>
            </a:r>
            <a:endParaRPr lang="en-US" b="1" dirty="0">
              <a:solidFill>
                <a:srgbClr val="FF0000"/>
              </a:solidFill>
              <a:latin typeface="+mn-lt"/>
              <a:cs typeface="+mn-cs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5029200" y="1828800"/>
          <a:ext cx="3810000" cy="22701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70000"/>
                <a:gridCol w="1270000"/>
                <a:gridCol w="1270000"/>
              </a:tblGrid>
              <a:tr h="75692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R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R</a:t>
                      </a:r>
                      <a:endParaRPr lang="en-US" sz="3200" dirty="0"/>
                    </a:p>
                  </a:txBody>
                  <a:tcPr/>
                </a:tc>
              </a:tr>
              <a:tr h="75692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R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RR</a:t>
                      </a:r>
                      <a:endParaRPr lang="en-US" sz="2800" b="1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RR</a:t>
                      </a:r>
                      <a:endParaRPr lang="en-US" sz="2800" b="1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75692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r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 smtClean="0"/>
                        <a:t>Rr</a:t>
                      </a:r>
                      <a:endParaRPr lang="en-US" sz="2800" b="1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 smtClean="0"/>
                        <a:t>Rr</a:t>
                      </a:r>
                      <a:endParaRPr lang="en-US" sz="2800" b="1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6324600" y="1447800"/>
            <a:ext cx="2323660" cy="400110"/>
          </a:xfrm>
          <a:prstGeom prst="rect">
            <a:avLst/>
          </a:prstGeom>
          <a:solidFill>
            <a:schemeClr val="bg1"/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cs typeface="+mn-cs"/>
              </a:rPr>
              <a:t>SpongeWilbur</a:t>
            </a:r>
            <a:endParaRPr lang="en-US" sz="2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 rot="16200000">
            <a:off x="4143625" y="2905314"/>
            <a:ext cx="2323660" cy="400110"/>
          </a:xfrm>
          <a:prstGeom prst="rect">
            <a:avLst/>
          </a:prstGeom>
          <a:solidFill>
            <a:schemeClr val="bg1"/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cs typeface="+mn-cs"/>
              </a:rPr>
              <a:t>SpongeWilma</a:t>
            </a:r>
            <a:endParaRPr lang="en-US" sz="2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1"/>
          <p:cNvSpPr>
            <a:spLocks noChangeArrowheads="1"/>
          </p:cNvSpPr>
          <p:nvPr/>
        </p:nvSpPr>
        <p:spPr bwMode="auto">
          <a:xfrm>
            <a:off x="304800" y="228600"/>
            <a:ext cx="8610600" cy="317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6. SpongeBob’s mother is so proud of her son and his new wife, SpongeSusie, as they are expecting a little sponge. </a:t>
            </a:r>
          </a:p>
          <a:p>
            <a:endParaRPr lang="en-US">
              <a:latin typeface="Calibri" pitchFamily="34" charset="0"/>
            </a:endParaRPr>
          </a:p>
          <a:p>
            <a:r>
              <a:rPr lang="en-US">
                <a:latin typeface="Calibri" pitchFamily="34" charset="0"/>
              </a:rPr>
              <a:t>She knows that they have a 50% chance of having a little roundpants, but is also hoping the new arrival will be blue (a recessive trait) like SpongeSusie and many members of her family. </a:t>
            </a:r>
          </a:p>
          <a:p>
            <a:endParaRPr lang="en-US">
              <a:latin typeface="Calibri" pitchFamily="34" charset="0"/>
            </a:endParaRPr>
          </a:p>
          <a:p>
            <a:r>
              <a:rPr lang="en-US">
                <a:latin typeface="Calibri" pitchFamily="34" charset="0"/>
              </a:rPr>
              <a:t>If SpongeBob is heterozygous for his yellow body color, what are the chances that the baby sponge will be blue?  </a:t>
            </a:r>
            <a:endParaRPr lang="en-US" b="1">
              <a:solidFill>
                <a:srgbClr val="FF0000"/>
              </a:solidFill>
              <a:latin typeface="Calibri" pitchFamily="34" charset="0"/>
            </a:endParaRPr>
          </a:p>
          <a:p>
            <a:endParaRPr lang="en-US">
              <a:latin typeface="Calibri" pitchFamily="34" charset="0"/>
            </a:endParaRPr>
          </a:p>
          <a:p>
            <a:r>
              <a:rPr lang="en-US">
                <a:latin typeface="Calibri" pitchFamily="34" charset="0"/>
              </a:rPr>
              <a:t>Create a Punnett square to help you answer this question.</a:t>
            </a:r>
          </a:p>
        </p:txBody>
      </p:sp>
      <p:pic>
        <p:nvPicPr>
          <p:cNvPr id="29699" name="Picture 2" descr="http://t1.gstatic.com/images?q=tbn:ANd9GcSRVPJNsamWTBbvIUdgZLpp7UIF8zwF7cepHWbrgug7DYhiGuMlN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3962400"/>
            <a:ext cx="2438400" cy="2239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1"/>
          <p:cNvSpPr>
            <a:spLocks noChangeArrowheads="1"/>
          </p:cNvSpPr>
          <p:nvPr/>
        </p:nvSpPr>
        <p:spPr bwMode="auto">
          <a:xfrm>
            <a:off x="304800" y="228600"/>
            <a:ext cx="8610600" cy="317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6. SpongeBob’s mother is so proud of her son and his new wife, SpongeSusie, as they are expecting a little sponge. </a:t>
            </a:r>
          </a:p>
          <a:p>
            <a:endParaRPr lang="en-US">
              <a:latin typeface="Calibri" pitchFamily="34" charset="0"/>
            </a:endParaRPr>
          </a:p>
          <a:p>
            <a:r>
              <a:rPr lang="en-US">
                <a:latin typeface="Calibri" pitchFamily="34" charset="0"/>
              </a:rPr>
              <a:t>She knows that they have a 50% chance of having a little roundpants, but is also hoping the new arrival will be blue (a recessive trait) like SpongeSusie and many members of her family. </a:t>
            </a:r>
          </a:p>
          <a:p>
            <a:endParaRPr lang="en-US">
              <a:latin typeface="Calibri" pitchFamily="34" charset="0"/>
            </a:endParaRPr>
          </a:p>
          <a:p>
            <a:r>
              <a:rPr lang="en-US">
                <a:latin typeface="Calibri" pitchFamily="34" charset="0"/>
              </a:rPr>
              <a:t>If SpongeBob is heterozygous for his yellow body color, what are the chances that the baby sponge will be blue?  </a:t>
            </a:r>
            <a:r>
              <a:rPr lang="en-US" sz="2000" b="1">
                <a:solidFill>
                  <a:srgbClr val="FF0000"/>
                </a:solidFill>
                <a:latin typeface="Calibri" pitchFamily="34" charset="0"/>
              </a:rPr>
              <a:t>50%</a:t>
            </a:r>
            <a:endParaRPr lang="en-US" b="1">
              <a:solidFill>
                <a:srgbClr val="FF0000"/>
              </a:solidFill>
              <a:latin typeface="Calibri" pitchFamily="34" charset="0"/>
            </a:endParaRPr>
          </a:p>
          <a:p>
            <a:endParaRPr lang="en-US">
              <a:latin typeface="Calibri" pitchFamily="34" charset="0"/>
            </a:endParaRPr>
          </a:p>
          <a:p>
            <a:r>
              <a:rPr lang="en-US">
                <a:latin typeface="Calibri" pitchFamily="34" charset="0"/>
              </a:rPr>
              <a:t>Create a Punnett square to help you answer this question.</a:t>
            </a:r>
          </a:p>
        </p:txBody>
      </p:sp>
      <p:pic>
        <p:nvPicPr>
          <p:cNvPr id="30723" name="Picture 2" descr="http://t1.gstatic.com/images?q=tbn:ANd9GcSRVPJNsamWTBbvIUdgZLpp7UIF8zwF7cepHWbrgug7DYhiGuMlN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3962400"/>
            <a:ext cx="2438400" cy="2239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810000" y="3733800"/>
          <a:ext cx="4419600" cy="25146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73200"/>
                <a:gridCol w="1473200"/>
                <a:gridCol w="1473200"/>
              </a:tblGrid>
              <a:tr h="83820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Y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y</a:t>
                      </a:r>
                      <a:endParaRPr lang="en-US" sz="3200" dirty="0"/>
                    </a:p>
                  </a:txBody>
                  <a:tcPr/>
                </a:tc>
              </a:tr>
              <a:tr h="83820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y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 smtClean="0"/>
                        <a:t>Yy</a:t>
                      </a:r>
                      <a:endParaRPr lang="en-US" sz="28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 smtClean="0"/>
                        <a:t>yy</a:t>
                      </a:r>
                      <a:endParaRPr lang="en-US" sz="2800" b="1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83820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y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 smtClean="0"/>
                        <a:t>Yy</a:t>
                      </a:r>
                      <a:endParaRPr lang="en-US" sz="28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 smtClean="0"/>
                        <a:t>yy</a:t>
                      </a:r>
                      <a:endParaRPr lang="en-US" sz="2800" b="1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5638800" y="3352800"/>
            <a:ext cx="2323660" cy="400110"/>
          </a:xfrm>
          <a:prstGeom prst="rect">
            <a:avLst/>
          </a:prstGeom>
          <a:solidFill>
            <a:schemeClr val="bg1"/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cs typeface="+mn-cs"/>
              </a:rPr>
              <a:t>SpongeBob</a:t>
            </a:r>
            <a:endParaRPr lang="en-US" sz="2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6" name="Rectangle 5"/>
          <p:cNvSpPr/>
          <p:nvPr/>
        </p:nvSpPr>
        <p:spPr>
          <a:xfrm rot="16200000">
            <a:off x="2905315" y="5000376"/>
            <a:ext cx="2323660" cy="400110"/>
          </a:xfrm>
          <a:prstGeom prst="rect">
            <a:avLst/>
          </a:prstGeom>
          <a:solidFill>
            <a:schemeClr val="bg1"/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cs typeface="+mn-cs"/>
              </a:rPr>
              <a:t>SpongeSusie</a:t>
            </a:r>
            <a:endParaRPr lang="en-US" sz="2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228600"/>
            <a:ext cx="8534400" cy="6370638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latin typeface="+mn-lt"/>
                <a:cs typeface="+mn-cs"/>
              </a:rPr>
              <a:t>Scientists at Bikini Bottoms have been investigating the genetic makeup of the organisms in this community</a:t>
            </a:r>
            <a:r>
              <a:rPr lang="en-US" b="1" dirty="0">
                <a:latin typeface="+mn-lt"/>
                <a:cs typeface="+mn-cs"/>
              </a:rPr>
              <a:t>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latin typeface="+mn-lt"/>
                <a:cs typeface="+mn-cs"/>
              </a:rPr>
              <a:t>Use the information provided and your knowledge of genetics to answer each question</a:t>
            </a:r>
            <a:r>
              <a:rPr lang="en-US" b="1" dirty="0">
                <a:latin typeface="+mn-lt"/>
                <a:cs typeface="+mn-cs"/>
              </a:rPr>
              <a:t>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 dirty="0">
              <a:latin typeface="+mn-lt"/>
              <a:cs typeface="+mn-cs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en-US" b="1" dirty="0">
                <a:latin typeface="+mn-lt"/>
                <a:cs typeface="+mn-cs"/>
              </a:rPr>
              <a:t>For </a:t>
            </a:r>
            <a:r>
              <a:rPr lang="en-US" b="1" dirty="0">
                <a:latin typeface="+mn-lt"/>
                <a:cs typeface="+mn-cs"/>
              </a:rPr>
              <a:t>each genotype below, indicate whether it is a heterozygous (He) OR homozygous (Ho</a:t>
            </a:r>
            <a:r>
              <a:rPr lang="en-US" b="1" dirty="0">
                <a:latin typeface="+mn-lt"/>
                <a:cs typeface="+mn-cs"/>
              </a:rPr>
              <a:t>).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endParaRPr lang="en-US" b="1" dirty="0">
              <a:latin typeface="+mn-lt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latin typeface="+mn-lt"/>
                <a:cs typeface="+mn-cs"/>
              </a:rPr>
              <a:t>TT </a:t>
            </a:r>
            <a:r>
              <a:rPr lang="en-US" sz="2400" dirty="0">
                <a:solidFill>
                  <a:srgbClr val="FF0000"/>
                </a:solidFill>
                <a:latin typeface="+mn-lt"/>
                <a:cs typeface="+mn-cs"/>
              </a:rPr>
              <a:t>Ho  </a:t>
            </a:r>
            <a:r>
              <a:rPr lang="en-US" sz="2400" dirty="0">
                <a:latin typeface="+mn-lt"/>
                <a:cs typeface="+mn-cs"/>
              </a:rPr>
              <a:t>	Bb </a:t>
            </a:r>
            <a:r>
              <a:rPr lang="en-US" sz="2400" dirty="0">
                <a:solidFill>
                  <a:srgbClr val="FF0000"/>
                </a:solidFill>
                <a:latin typeface="+mn-lt"/>
                <a:cs typeface="+mn-cs"/>
              </a:rPr>
              <a:t>He	</a:t>
            </a:r>
            <a:r>
              <a:rPr lang="en-US" sz="2400" dirty="0">
                <a:latin typeface="+mn-lt"/>
                <a:cs typeface="+mn-cs"/>
              </a:rPr>
              <a:t>DD </a:t>
            </a:r>
            <a:r>
              <a:rPr lang="en-US" sz="2400" dirty="0">
                <a:solidFill>
                  <a:srgbClr val="FF0000"/>
                </a:solidFill>
                <a:latin typeface="+mn-lt"/>
                <a:cs typeface="+mn-cs"/>
              </a:rPr>
              <a:t>Ho 	</a:t>
            </a:r>
            <a:r>
              <a:rPr lang="en-US" sz="2400" dirty="0">
                <a:latin typeface="+mn-lt"/>
                <a:cs typeface="+mn-cs"/>
              </a:rPr>
              <a:t>Ff </a:t>
            </a:r>
            <a:r>
              <a:rPr lang="en-US" sz="2400" dirty="0">
                <a:solidFill>
                  <a:srgbClr val="FF0000"/>
                </a:solidFill>
                <a:latin typeface="+mn-lt"/>
                <a:cs typeface="+mn-cs"/>
              </a:rPr>
              <a:t>He	 </a:t>
            </a:r>
            <a:r>
              <a:rPr lang="en-US" sz="2400" dirty="0" err="1">
                <a:latin typeface="+mn-lt"/>
                <a:cs typeface="+mn-cs"/>
              </a:rPr>
              <a:t>tt</a:t>
            </a:r>
            <a:r>
              <a:rPr lang="en-US" sz="2400" dirty="0">
                <a:latin typeface="+mn-lt"/>
                <a:cs typeface="+mn-cs"/>
              </a:rPr>
              <a:t> </a:t>
            </a:r>
            <a:r>
              <a:rPr lang="en-US" sz="2400" dirty="0">
                <a:solidFill>
                  <a:srgbClr val="FF0000"/>
                </a:solidFill>
                <a:latin typeface="+mn-lt"/>
                <a:cs typeface="+mn-cs"/>
              </a:rPr>
              <a:t>Ho	 </a:t>
            </a:r>
            <a:r>
              <a:rPr lang="en-US" sz="2400" dirty="0" err="1">
                <a:latin typeface="+mn-lt"/>
                <a:cs typeface="+mn-cs"/>
              </a:rPr>
              <a:t>dd</a:t>
            </a:r>
            <a:r>
              <a:rPr lang="en-US" sz="2400" dirty="0">
                <a:latin typeface="+mn-lt"/>
                <a:cs typeface="+mn-cs"/>
              </a:rPr>
              <a:t> </a:t>
            </a:r>
            <a:r>
              <a:rPr lang="en-US" sz="2400" dirty="0">
                <a:solidFill>
                  <a:srgbClr val="FF0000"/>
                </a:solidFill>
                <a:latin typeface="+mn-lt"/>
                <a:cs typeface="+mn-cs"/>
              </a:rPr>
              <a:t>Ho</a:t>
            </a:r>
            <a:endParaRPr lang="en-US" sz="2400" dirty="0">
              <a:latin typeface="+mn-lt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err="1">
                <a:latin typeface="+mn-lt"/>
                <a:cs typeface="+mn-cs"/>
              </a:rPr>
              <a:t>Dd</a:t>
            </a:r>
            <a:r>
              <a:rPr lang="en-US" sz="2400" dirty="0">
                <a:latin typeface="+mn-lt"/>
                <a:cs typeface="+mn-cs"/>
              </a:rPr>
              <a:t> </a:t>
            </a:r>
            <a:r>
              <a:rPr lang="en-US" sz="2400" dirty="0">
                <a:solidFill>
                  <a:srgbClr val="FF0000"/>
                </a:solidFill>
                <a:latin typeface="+mn-lt"/>
                <a:cs typeface="+mn-cs"/>
              </a:rPr>
              <a:t>He	 </a:t>
            </a:r>
            <a:r>
              <a:rPr lang="en-US" sz="2400" dirty="0">
                <a:latin typeface="+mn-lt"/>
                <a:cs typeface="+mn-cs"/>
              </a:rPr>
              <a:t>ff </a:t>
            </a:r>
            <a:r>
              <a:rPr lang="en-US" sz="2400" dirty="0">
                <a:solidFill>
                  <a:srgbClr val="FF0000"/>
                </a:solidFill>
                <a:latin typeface="+mn-lt"/>
                <a:cs typeface="+mn-cs"/>
              </a:rPr>
              <a:t>Ho	 </a:t>
            </a:r>
            <a:r>
              <a:rPr lang="en-US" sz="2400" dirty="0" err="1">
                <a:latin typeface="+mn-lt"/>
                <a:cs typeface="+mn-cs"/>
              </a:rPr>
              <a:t>Tt</a:t>
            </a:r>
            <a:r>
              <a:rPr lang="en-US" sz="2400" dirty="0">
                <a:latin typeface="+mn-lt"/>
                <a:cs typeface="+mn-cs"/>
              </a:rPr>
              <a:t> </a:t>
            </a:r>
            <a:r>
              <a:rPr lang="en-US" sz="2400" dirty="0">
                <a:solidFill>
                  <a:srgbClr val="FF0000"/>
                </a:solidFill>
                <a:latin typeface="+mn-lt"/>
                <a:cs typeface="+mn-cs"/>
              </a:rPr>
              <a:t>He	 </a:t>
            </a:r>
            <a:r>
              <a:rPr lang="en-US" sz="2400" dirty="0">
                <a:latin typeface="+mn-lt"/>
                <a:cs typeface="+mn-cs"/>
              </a:rPr>
              <a:t>bb </a:t>
            </a:r>
            <a:r>
              <a:rPr lang="en-US" sz="2400" dirty="0">
                <a:solidFill>
                  <a:srgbClr val="FF0000"/>
                </a:solidFill>
                <a:latin typeface="+mn-lt"/>
                <a:cs typeface="+mn-cs"/>
              </a:rPr>
              <a:t>Ho 	 </a:t>
            </a:r>
            <a:r>
              <a:rPr lang="en-US" sz="2400" dirty="0">
                <a:latin typeface="+mn-lt"/>
                <a:cs typeface="+mn-cs"/>
              </a:rPr>
              <a:t>BB </a:t>
            </a:r>
            <a:r>
              <a:rPr lang="en-US" sz="2400" dirty="0">
                <a:solidFill>
                  <a:srgbClr val="FF0000"/>
                </a:solidFill>
                <a:latin typeface="+mn-lt"/>
                <a:cs typeface="+mn-cs"/>
              </a:rPr>
              <a:t>Ho 	</a:t>
            </a:r>
            <a:r>
              <a:rPr lang="en-US" sz="2400" dirty="0">
                <a:latin typeface="+mn-lt"/>
                <a:cs typeface="+mn-cs"/>
              </a:rPr>
              <a:t>FF </a:t>
            </a:r>
            <a:r>
              <a:rPr lang="en-US" sz="2400" dirty="0">
                <a:solidFill>
                  <a:srgbClr val="FF0000"/>
                </a:solidFill>
                <a:latin typeface="+mn-lt"/>
                <a:cs typeface="+mn-cs"/>
              </a:rPr>
              <a:t>Ho</a:t>
            </a:r>
            <a:endParaRPr lang="en-US" sz="2400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latin typeface="+mn-lt"/>
                <a:cs typeface="+mn-cs"/>
              </a:rPr>
              <a:t>Which of the genotypes in #1 would be considered purebred? </a:t>
            </a:r>
            <a:endParaRPr lang="en-US" b="1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 dirty="0">
              <a:latin typeface="+mn-lt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  <a:cs typeface="+mn-cs"/>
              </a:rPr>
              <a:t>TT </a:t>
            </a:r>
            <a:r>
              <a:rPr lang="en-US" dirty="0">
                <a:solidFill>
                  <a:srgbClr val="FF0000"/>
                </a:solidFill>
                <a:latin typeface="+mn-lt"/>
                <a:cs typeface="+mn-cs"/>
              </a:rPr>
              <a:t>Ho  </a:t>
            </a:r>
            <a:r>
              <a:rPr lang="en-US" dirty="0">
                <a:latin typeface="+mn-lt"/>
                <a:cs typeface="+mn-cs"/>
              </a:rPr>
              <a:t>	DD </a:t>
            </a:r>
            <a:r>
              <a:rPr lang="en-US" dirty="0">
                <a:solidFill>
                  <a:srgbClr val="FF0000"/>
                </a:solidFill>
                <a:latin typeface="+mn-lt"/>
                <a:cs typeface="+mn-cs"/>
              </a:rPr>
              <a:t>Ho 	 </a:t>
            </a:r>
            <a:r>
              <a:rPr lang="en-US" dirty="0" err="1">
                <a:latin typeface="+mn-lt"/>
                <a:cs typeface="+mn-cs"/>
              </a:rPr>
              <a:t>tt</a:t>
            </a:r>
            <a:r>
              <a:rPr lang="en-US" dirty="0">
                <a:latin typeface="+mn-lt"/>
                <a:cs typeface="+mn-cs"/>
              </a:rPr>
              <a:t> </a:t>
            </a:r>
            <a:r>
              <a:rPr lang="en-US" dirty="0">
                <a:solidFill>
                  <a:srgbClr val="FF0000"/>
                </a:solidFill>
                <a:latin typeface="+mn-lt"/>
                <a:cs typeface="+mn-cs"/>
              </a:rPr>
              <a:t>Ho	 </a:t>
            </a:r>
            <a:r>
              <a:rPr lang="en-US" dirty="0" err="1">
                <a:latin typeface="+mn-lt"/>
                <a:cs typeface="+mn-cs"/>
              </a:rPr>
              <a:t>dd</a:t>
            </a:r>
            <a:r>
              <a:rPr lang="en-US" dirty="0">
                <a:latin typeface="+mn-lt"/>
                <a:cs typeface="+mn-cs"/>
              </a:rPr>
              <a:t> </a:t>
            </a:r>
            <a:r>
              <a:rPr lang="en-US" dirty="0">
                <a:solidFill>
                  <a:srgbClr val="FF0000"/>
                </a:solidFill>
                <a:latin typeface="+mn-lt"/>
                <a:cs typeface="+mn-cs"/>
              </a:rPr>
              <a:t>Ho  </a:t>
            </a:r>
            <a:r>
              <a:rPr lang="en-US" dirty="0">
                <a:latin typeface="+mn-lt"/>
                <a:cs typeface="+mn-cs"/>
              </a:rPr>
              <a:t> ff </a:t>
            </a:r>
            <a:r>
              <a:rPr lang="en-US" dirty="0">
                <a:solidFill>
                  <a:srgbClr val="FF0000"/>
                </a:solidFill>
                <a:latin typeface="+mn-lt"/>
                <a:cs typeface="+mn-cs"/>
              </a:rPr>
              <a:t>Ho   </a:t>
            </a:r>
            <a:r>
              <a:rPr lang="en-US" dirty="0">
                <a:latin typeface="+mn-lt"/>
                <a:cs typeface="+mn-cs"/>
              </a:rPr>
              <a:t>bb </a:t>
            </a:r>
            <a:r>
              <a:rPr lang="en-US" dirty="0">
                <a:solidFill>
                  <a:srgbClr val="FF0000"/>
                </a:solidFill>
                <a:latin typeface="+mn-lt"/>
                <a:cs typeface="+mn-cs"/>
              </a:rPr>
              <a:t>Ho    </a:t>
            </a:r>
            <a:r>
              <a:rPr lang="en-US" dirty="0">
                <a:latin typeface="+mn-lt"/>
                <a:cs typeface="+mn-cs"/>
              </a:rPr>
              <a:t>BB </a:t>
            </a:r>
            <a:r>
              <a:rPr lang="en-US" dirty="0">
                <a:solidFill>
                  <a:srgbClr val="FF0000"/>
                </a:solidFill>
                <a:latin typeface="+mn-lt"/>
                <a:cs typeface="+mn-cs"/>
              </a:rPr>
              <a:t>Ho   </a:t>
            </a:r>
            <a:r>
              <a:rPr lang="en-US" dirty="0">
                <a:latin typeface="+mn-lt"/>
                <a:cs typeface="+mn-cs"/>
              </a:rPr>
              <a:t>FF </a:t>
            </a:r>
            <a:r>
              <a:rPr lang="en-US" dirty="0">
                <a:solidFill>
                  <a:srgbClr val="FF0000"/>
                </a:solidFill>
                <a:latin typeface="+mn-lt"/>
                <a:cs typeface="+mn-cs"/>
              </a:rPr>
              <a:t>Ho</a:t>
            </a:r>
            <a:endParaRPr lang="en-US" b="1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latin typeface="+mn-lt"/>
                <a:cs typeface="+mn-cs"/>
              </a:rPr>
              <a:t>Which of the genotypes in #1 would be hybrids? </a:t>
            </a:r>
            <a:endParaRPr lang="en-US" b="1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 dirty="0">
              <a:latin typeface="+mn-lt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  <a:cs typeface="+mn-cs"/>
              </a:rPr>
              <a:t>	Bb </a:t>
            </a:r>
            <a:r>
              <a:rPr lang="en-US" dirty="0">
                <a:solidFill>
                  <a:srgbClr val="FF0000"/>
                </a:solidFill>
                <a:latin typeface="+mn-lt"/>
                <a:cs typeface="+mn-cs"/>
              </a:rPr>
              <a:t>He	 </a:t>
            </a:r>
            <a:r>
              <a:rPr lang="en-US" dirty="0">
                <a:latin typeface="+mn-lt"/>
                <a:cs typeface="+mn-cs"/>
              </a:rPr>
              <a:t>Ff </a:t>
            </a:r>
            <a:r>
              <a:rPr lang="en-US" dirty="0">
                <a:solidFill>
                  <a:srgbClr val="FF0000"/>
                </a:solidFill>
                <a:latin typeface="+mn-lt"/>
                <a:cs typeface="+mn-cs"/>
              </a:rPr>
              <a:t>He	 </a:t>
            </a:r>
            <a:r>
              <a:rPr lang="en-US" dirty="0" err="1">
                <a:latin typeface="+mn-lt"/>
                <a:cs typeface="+mn-cs"/>
              </a:rPr>
              <a:t>Dd</a:t>
            </a:r>
            <a:r>
              <a:rPr lang="en-US" dirty="0">
                <a:latin typeface="+mn-lt"/>
                <a:cs typeface="+mn-cs"/>
              </a:rPr>
              <a:t> </a:t>
            </a:r>
            <a:r>
              <a:rPr lang="en-US" dirty="0">
                <a:solidFill>
                  <a:srgbClr val="FF0000"/>
                </a:solidFill>
                <a:latin typeface="+mn-lt"/>
                <a:cs typeface="+mn-cs"/>
              </a:rPr>
              <a:t>He	  </a:t>
            </a:r>
            <a:r>
              <a:rPr lang="en-US" dirty="0" err="1">
                <a:latin typeface="+mn-lt"/>
                <a:cs typeface="+mn-cs"/>
              </a:rPr>
              <a:t>Tt</a:t>
            </a:r>
            <a:r>
              <a:rPr lang="en-US" dirty="0">
                <a:latin typeface="+mn-lt"/>
                <a:cs typeface="+mn-cs"/>
              </a:rPr>
              <a:t> </a:t>
            </a:r>
            <a:r>
              <a:rPr lang="en-US" dirty="0">
                <a:solidFill>
                  <a:srgbClr val="FF0000"/>
                </a:solidFill>
                <a:latin typeface="+mn-lt"/>
                <a:cs typeface="+mn-cs"/>
              </a:rPr>
              <a:t>He	 	</a:t>
            </a:r>
            <a:endParaRPr lang="en-US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1"/>
          <p:cNvSpPr>
            <a:spLocks noChangeArrowheads="1"/>
          </p:cNvSpPr>
          <p:nvPr/>
        </p:nvSpPr>
        <p:spPr bwMode="auto">
          <a:xfrm>
            <a:off x="381000" y="228600"/>
            <a:ext cx="8001000" cy="209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7. SpongeBob’s aunt is famous around town for her itty, bitty stubby nose! She recently met a cute squarepants fellow who also has a stubby nose, which is a recessive trait. </a:t>
            </a:r>
          </a:p>
          <a:p>
            <a:endParaRPr lang="en-US">
              <a:latin typeface="Calibri" pitchFamily="34" charset="0"/>
            </a:endParaRPr>
          </a:p>
          <a:p>
            <a:r>
              <a:rPr lang="en-US">
                <a:latin typeface="Calibri" pitchFamily="34" charset="0"/>
              </a:rPr>
              <a:t>Would it be possible for them to have a child with a regular long nose? Why or why not? Create a Punnett square to help you answer this question</a:t>
            </a:r>
            <a:r>
              <a:rPr lang="en-US" sz="2000" b="1">
                <a:latin typeface="Calibri" pitchFamily="34" charset="0"/>
              </a:rPr>
              <a:t>.</a:t>
            </a:r>
            <a:r>
              <a:rPr lang="en-US" sz="2000" b="1">
                <a:solidFill>
                  <a:srgbClr val="FF0000"/>
                </a:solidFill>
                <a:latin typeface="Calibri" pitchFamily="34" charset="0"/>
              </a:rPr>
              <a:t> </a:t>
            </a:r>
          </a:p>
          <a:p>
            <a:endParaRPr lang="en-US" sz="2000" b="1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31747" name="AutoShape 2" descr="data:image/jpg;base64,/9j/4AAQSkZJRgABAQAAAQABAAD/2wCEAAkGBhQSERUTExMWFRUVGBgZFxgYGBgdGBgYGBcWFxcUGhgYHCYfFx0kGhQVHy8gJCcpLC0sFx4xNTAqNSYrLCkBCQoKDgwOGg8PGiwkHyQqKiwvKSwpKSwsNCwpLCwsLCwpLCwsLCwsLCwsLCkpLCwsLCwpLCwsLCkpKSwsLCwsLP/AABEIAHYAxAMBIgACEQEDEQH/xAAbAAABBQEBAAAAAAAAAAAAAAAEAAIDBQYHAf/EAD8QAAIBAgQDBgMHAgUCBwAAAAECEQADBBIhMQUGQRMiUWFxgTKRoQcUQrGywdEj8BUzUmJyJPEWFzRjgqLh/8QAGgEAAgMBAQAAAAAAAAAAAAAAAwQBAgUGAP/EACoRAAICAQQABQQCAwAAAAAAAAECAAMRBBIhMQUTQWFxIjJRkRSBI6Gx/9oADAMBAAIRAxEAPwDnWI4dNB/4eZq0biE20uHQsWB88sa/U/I159+BPSumrucDmEKKxzPMFYy0PxV9Kde4qBt/cVWXbxc7wPGi1IzNvPUrbYoTaIwD+zU63CBE6EQddBP76CldtqpHfDxvEj21FR3MQv4ZUaSJnXxpwuOhM/uPa8MmXKJH4h1ncHxqCTXhu9J61Nh8KXE7CqNaidzwWRV6DRDcPboQfKIoUyDBEGpW9G4EnbPYmnqpgn+9Kb2nQ7CaSvGtXJEjBk0lSGnU9KMtXzaUEgEk6SDoB1HqTXgVXR3aJHw66mf4FR5Tctrl1ZJBHUiZBHjGvypRyrd/nBk1qHzxzHvirRtEZT2nRj0j96lvOi3QuoylVHoR3gR460FgsGXcAjQatIOgFSG4j3ZclQWlusanb6VQqM7QfeFQGtN3vJv8TW3mXswQYVp8UkSPA0JcwwKl0JKgiVO4k6a9RNazkE2G4lZa4qutzMneAIF0r3DB8Y+tXf2rcqJhpxNhAqX/AOncQDRXnOrgdJAI9aVOoVLNoEIqjo9TmrYokEbA7gVGGFLL1+njTxeXIwg5pEGdI6itQAL1F8n5ntvD5lJBkj8Max4+1RqJqW0CozCY+EkHx6U2zeKMGXTf5bRXueZSM9KPwrKoFzQnNBQ6giN9fOq4ampMO4B1XMOtePU8wzI+IXC11jpv022G2lKmYoLnbIDlnSTrHnrSrkLlHmN8mNKMKJb8QsDPkMi1YUKemZvxR5s5PyoQ8SurqhNtegGn571b3rzI2Z7qv2q5rF4glFM97unY6xsYqM4vHLqLpdJ+JcroJ9Bp8hWrXdkYwD8nEk+0i4rbnD2L1whDc7SQF+IqyrnjSJB+lUVtmYZUQsfEST6VqLPJWNxbB7zZR4uZMeSjat9wXgCYVVREB/1MQJPjr6Vk3+KNUuxT+ozVpC/J6nEsQjKxVwQw3B3HtR/CuWsRiRNq2WX/AFGAvzNe80K4xl/tPj7Rp+Zj2iK6Dy5ztg/uyW7jC0VUKyspKtAgmQOtAt1FgUMMmTXUrEgnEyH/AJb46JFtT6XE/mq3GcGxWG/zLdxPOCR8xpV/xrmZMPiFbAXWyRLoZNuZ2Ct0jwrp+DxHaW0YiM6g5T0zCY10oDaq2vDGEWhXyB2Jw7D8ZOz6+fWrBit1TBmPmK33MX2fWMQC1sC1c8QO6x816etcs4jgLuGum3cBVhofMeI8R51pabxDcOYvbpykXSvS1RI0iisHiuzacoaRBB8PKulW0lAw5iu3JxLrgWELIgC/G51jYRkH6j8qn5jwltGuPb7mQgLlO5PT2ArVcJu2UtDEWVhQpVUmQXJ8fSfnWH5lxwe4EX8Op83O/wCdc9Re+o1RxwB3HGUVV+8AfiN1hBdj5VMOF3isiy8bzBq/5K5Ua7cF66pFtdQDpmP8V0oCNqLrPF00z7Khn8y9Oka4bnM5H/4Wxlq2mJW2SvdcFCGZSDmGZRqNRW45r+0e3jMC1trDKXNog50LZgwLdzcH4vnV/wDc1mQCp8VJU/8A1qJ+E2ycxBkdTE/OKy7fFfNIfGCIT+AeiczlPEOBYizYW49opauNCZozaAkHLuBHWqYmu6fcU6rmPi3e/Osxzvy1bew11FCumpgRI61pabxxXcIw79YJtAyrkGc1W4YI18fKfGvG0MTpT7AGYT1IB9J1puJUB2CzAJid4866INkzP9Y2aWamzT0MwNNTua9mekPU+tKvSsE7b+NKuWvb/I3yY0OpYXeIG3ZuYa4moZWQ7ZHGj+oZenpVr9n+BL4tSwIXKT1AP8iq3ne2y4/EBhB7Rj7GI+lbL7NcDc7PtbjMV2RTsB4ilrtUTSW63D/ZhqUy49pt7twKMxB6AAbk9FA8a9t8CxAuM9y/YsdoqZLVxiWUie9oRqZE+lOwlwJiLVxxKW87R5lcqt7Sx+VZrjmHxLYjbMGdySVJzqzzbZTlMrkMQNjSWh0yW53H+pfW3vVjbGcz8pIq2reMS494gKl+0J7Q7mSdtDMN0GhqkxP2TKJIxWVRHxptPoa6bisO9vhdpL09rntBJPeB7aQJ8RazA+U0NZdbdl8Y6dqwudlYtn4Q2bJmOm5cNJ6BRRnR1sCVmUWxWQ2OJzHhHKWGtWzfxBuvlcgJkZQ0PlUyRqD6100KIERtpG0Dw8abwD7RjiLq27ioyu4tyobRizKoKsTIzLE6eNS8U5ft4fFC4iwLts5RJhChGYKNgDnU+1U1encLuJltLqVLbQILiSwjLVJzvy6MVhyQP6tsFlPUxqye4+orQ376opZmCqNydAPWqThXNtnEXzbsI7gas8dwAeuutZ1W4HcvpNKzBG0ziaNBomam5hwwt4q+g2W44HpmNS8Bwna3kWJ1k+1ddotRtQg9YzMN1+rEuMTdfD2IVtO6Ap6ORLMPStfyhynbt2lu3AHuOM2okCfCsHzNjM13INkn59a6xwG5mw1o/wCxfyiszXM9VQZeNx5j2nRWfB9IfEelC/ejMdKKqJcOBqKwQfzNIgyaa9oC1xRWMAHciToNCVOp03FFdof9II9Qfyo3kWH0gTqahwWktB4lO0W5b6MpFPbFNMBf1/stPtWnJ0Ua+T/vFSlFmeBKvqKx2ZxbieAexcKMIM6UC10nU611nm7ltb+Q3GKkTqFE7+ZNYbinBrFrRSzN5n+BXcaXUM1YLjmYNjV7ztmfUT1pZqvuH8DR4kH51pMNyrhwBNufUk/vTHmwJtUTnZ1JPnSqy5kwypirioAqgiANh3RSrnbiDY3zHFwQDOjc2cqWcY7QxW+oPfjutA+Ej20ozk0j7nbHVZU+o0NaNcEmYtGraEz46VScAwItLcSZAuP+dcpRfuTYT1NDT/eYd2oYwDBHjRI5jxGGtADs7gEKkqytJMKDlOU7+VDJYymRrT8RaVlIeMsayYiNZnpG8+VNU2tWeDGralsGDI0xTYhheuvmZZVUAyrbOzDL/qOupJ8oovC3rXZvhsRpZuMXRxsrTmIJ/CQ3eB21qvwDWyWK3VuMYmCJ8iwB38+tGmipqXSzeYFtOrJsHElw3L+FwrLeVxefNmRRkAza985PiImmY3Gteuq7QAtsqFE7s0ljP/ECoPui7hVB8QAPyqULV79W1vEinSLUM+sxX2rXWGGtgEw1zvecKSJ96zXJHN9rB2rwdSWYhlgbwCIJ6QdfeuncX4SmJtNZuCVbr1B6MPOucYv7KMQGPZ3LbL0kwfcRVqHQ17GkXK4fcsxmNxZuXHuNu7Fj6kzWp5Wtizhr+Lb8MW7U9Xbw9Aar8RyZfTELh4DXH2CmQB4k0ZzXiVQW8HaMpYHfI2e6fib22rVrw2EU9/8AInggliJUcPwb37oQasx1Prua6bw7heLwqBUZLqD8J38wNR4Vm/syRe2uE/EF0rpcUr4rqN1grHQjmlp+ndnkyiPM5TS9YuIfECR8jBqZua8PlJzkED4SpB8htFXNCYzhlu4rKyr3gROUSJ6+1ZA2ZjpDgcT3lPDi7ZFx5lmJyyQok5tveirt/slU5oQu6GfwnM4Uz4aa0BypiTYsmziIR7ZgHoygZVYewHyp2FIvlrWpS3edydQDLFrajx+Ik105KeVx+JyADi85/Mnwq/ebjd49lbIEKfjaJMkdBVriMOLSZl0C6kSdR71BYsLY7yiEPxjwP+r+amxd/OMoBg7k+HlUVitasytrWNdMfzdxYruMumnnWBtBrjzvJrbfaSuYWv8Al/NU3BuHbGKf0VgerIh7E8o89w/heBgAmrF2gUlWKqeOcTCKfEzTOYjyxmJ5luFsVdI8R+kUqDxFwl2J3J/YUqw7fvPzNpBhRO03ef8ABAf5+b/ijGfpVby5zNau3rttC2UsWUsInXwrkdptY+VXXL+NyYi20xDCaw18PSoEqTmO0uA07OXFD8S1s3QBmJtuAPGVOlSQGhtPI08UsDiaM5hy/wALuPetiyz22X43jbxInygV05EgATMdTufPSnL/AN/OkoPWr2PvkEZOZ7USYpSYqR0kRQ9nBQd6HzJhNePcABJMACTXi3BMdapucMXkwr66tAFSq5OJ6ZbmDm/4xhxDPo1yO9lGyr4CsphsVO9SRQJTKxrXqUKMCLXAoQwl9hMS1tw6aEa10/h+J7S2rxGYTXJMI811bgxHYW4P4RSmpEaBB5EOmlNeGmW1Ma0lLZkatlvgkwGtnfTVWB/JqIwN0A32zA98keYCAD60JiMODcRtSQrgCARtMx7UTZPeObvMQNAvqIit7RVB69xM53xC3bYVAhmJxqiQdihJ66kQBpVe3HECKHzqYEko8TGsmI/7U/FYh0k9kcv+3Vh6qKzj4R8Q7LrEA5pdNzGQpsaLYilSu6L0swYMRG8fXt78Zu6m3UE70Rh+H5RuKLxHCx2rMDEnw026UmwxA+L6UTTua0Cgympfe8Cxi5V3FYrGYW5fu6QR6/zV3x65cJyoy+5ii+A8IdBmYAnyIog1blsAieWoIm4zn/G8ObV902iP0ilRXOI/629I6j9K0qA24knMaQZUSmcVJbbrRz8I8G+YqH/Dri9AR5EGgblhgCDmaXg/Ot60ACQyjof5rc8G5ltYgaEK3VTXJLYaQMrSdAIMk9BWvw2IHChnZlfE3rb22tGItq691yehDQfmKWfTo3A4mgt2EyZ0JWHiPmKcDWYXnjhr65ChTCtlVlMNf2Elfj0Gh2kmtNZ5Yw1x8PasX3y5HdnS5ma7BtqFkzl1uZvQEUI6F/zI/mV+8dXk0OvIz4hLzLjbqqHurbHdOXs2Kd9j5rPpQOD4PgDdsdpiWVLuGNxka/8AC8oASw8mbu+VWXQ2HsiVOur9I3j3MKYa3ny5iSF02zETBI29K5zxXmK5im75gDZRtVjzpxexdsWLVhSDhywuPsLkOUtvv3jlWc2+tZZW71FTSrX7mUGoZjn0himg8YuoPtU6mmYsd0/31q4GDG3O+oiPwlythytx822W2xlW09DWKw5o+xfiD4GaragYSunbK4nX3vqpGZgJ2BIB+pqShfs/xWHxr4oXLau47LRlBhMkHLP+8GhOYcfY4dcKi92lomAgbNcsNEhD1ZCAYPQ6Um2kcJvH6kDVL5mwj+5ZW/8ANterfpoy5ei9H/t/k1ZHhvONq8yXACqIzST5rH8VYW+YbV3E/wBNs47KO6DM9pP5U5SSlPPvM7UoLL/1LstJmvb93KsyPc/lNAYnEXFUFEALMqgNv3usUccMFAkZj+Jisjz8wKrp6931NJ1NwUbFlQ2LnRBJ8areKWrxUw4UmrY5UMZwrHUA6LDbCeh0oG5g7rtquVRuxYR7RvTd92wbUHMzqaS53N1KXl7lVzdNy7f1tspAiQQR18B0rT4plTUQoJYHaN9IqfCWcghSR4tsW8/IeVUPNYBssAwVgJBPXyqVYKPrPMsw3nCznnOBnG3p8R+laVVmJxDO5Z/iMTIPgBSqvMaBwMSxXHDxqYYsdaP4pwJ7TRessnnHdPmGFVx4ah+EwfJv5pQgDgxjuXfLnGLFlmuXA7ONLYUCFBGraneaVziuFLFvupuuZJa9czT7KKoH4Yw1V/mBUJtXV6A+lQFBPBlw7AYlxiOLXSSLaWrKsVYhFEBl2ZSdQamxnE7l0qxyLcUyLiKUbXcHIYPT5Vn/AL8w+JWHtRFriSnrRDuXkQec9yztcQxFtGtq9wI05lS4QGn4pB8eutBdoBuhH/x/cTThiR41L958/rTSa6xOSAYI0qZX4nEqQ+o1VY6agnxoUa1d9pO4B9RUbWLR3tgemn5UGy8OxYjEKowADAEpYk90+35ijf8AD0/CWX3n86jfg87OPcUPepjQtG0jEBsiiLRpzcJubyp96auBuj8IPuKvuH5g632w7g2OxGGvDE4dgG1UqdmX4YI67Um4v2jMmLsf0mYsCgIa0x3ZSSZBOpU715hCyLDq25MgSNTPSnXsWmU94DQ76fnQ/Ob7fSMfx63+sHmF2+D3LVhltf1ldu46R+KBDA6oZ0g1Z8l8Jv4S8z3UVc6kAFh5HULJqG3aV8hABJKbR4r4elau1glRc2UADr7eNXpYuCDE9UgQ5B6AltZx0wxIIWYCgxMRMtvHkOtVdjEmWbMRJAIncMYNMPGUCEKC5M7aDp+I+lUxe6wK5ggMfDqdNdzp9KN51VSFc8zMNVljZ9Jc8QvCCJEdSx0+u9Q4fiFm0O6GuHwQGJ9WgD2qrGEWZaXPi5LH66UQHrGOqw24czRFA27cyTGcYxNzRcthfLv3D7nur7Cg7fD0BzNLv1Z+8frt7UQa8JoNmpsfuFSlK+hMJzIf+qu+o/StKmcy/wDqrvqP0rSrcq+wfAizYyZssHzndUZfjHgwH/7UlzmWzcP9XCo3moAP0FKlTw+ruCbjqS4QYJzJsN6SI+U1W8awtkFXsKyKxYFSZ2G4101pUqFfWvlk4lqnbd3KtrQqC5w9G3UUqVYodh6x4gQZuEgfCxFD37LIJkEe80qVMo5PcERIrONnxopb9KlRGAzKxwxNSJiK8pUMgTwMmGJPjT0xZ/uaVKo2iWkq4qn9qG3E15SofUiN+525kIAfKR+Rr25Zcx/Wu6bAuWHyNe0qjzGA4MIQCOZOmJxAGl1T/wAra/tUjcZvIO8tto6jMD+9KlUhFYZIlAxBwJFa5zQmDbYHyII/arfC49bmwI9QP5pUqHbp616EJuJhJmvJpUqz2GDxLTB8yT95ueo/SKVKlXQ1fYPiKN2Z/9k="/>
          <p:cNvSpPr>
            <a:spLocks noChangeAspect="1" noChangeArrowheads="1"/>
          </p:cNvSpPr>
          <p:nvPr/>
        </p:nvSpPr>
        <p:spPr bwMode="auto">
          <a:xfrm>
            <a:off x="63500" y="-455613"/>
            <a:ext cx="1552575" cy="9334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>
              <a:latin typeface="Calibri" pitchFamily="34" charset="0"/>
            </a:endParaRPr>
          </a:p>
        </p:txBody>
      </p:sp>
      <p:pic>
        <p:nvPicPr>
          <p:cNvPr id="31748" name="Picture 4" descr="http://mermalair.sbmania.net/mr.%20and%20mrs.%20squarepants.bm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3657600"/>
            <a:ext cx="3103563" cy="186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1"/>
          <p:cNvSpPr>
            <a:spLocks noChangeArrowheads="1"/>
          </p:cNvSpPr>
          <p:nvPr/>
        </p:nvSpPr>
        <p:spPr bwMode="auto">
          <a:xfrm>
            <a:off x="381000" y="228600"/>
            <a:ext cx="8001000" cy="240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7. SpongeBob’s aunt is famous around town for her itty, bitty stubby nose! She recently met a cute squarepants fellow who also has a stubby nose, which is a recessive trait. </a:t>
            </a:r>
          </a:p>
          <a:p>
            <a:endParaRPr lang="en-US">
              <a:latin typeface="Calibri" pitchFamily="34" charset="0"/>
            </a:endParaRPr>
          </a:p>
          <a:p>
            <a:r>
              <a:rPr lang="en-US">
                <a:latin typeface="Calibri" pitchFamily="34" charset="0"/>
              </a:rPr>
              <a:t>Would it be possible for them to have a child with a regular long nose? Why or why not? Create a Punnett square to help you answer this question</a:t>
            </a:r>
            <a:r>
              <a:rPr lang="en-US" sz="2000" b="1">
                <a:latin typeface="Calibri" pitchFamily="34" charset="0"/>
              </a:rPr>
              <a:t>.</a:t>
            </a:r>
            <a:r>
              <a:rPr lang="en-US" sz="2000" b="1">
                <a:solidFill>
                  <a:srgbClr val="FF0000"/>
                </a:solidFill>
                <a:latin typeface="Calibri" pitchFamily="34" charset="0"/>
              </a:rPr>
              <a:t> </a:t>
            </a:r>
          </a:p>
          <a:p>
            <a:endParaRPr lang="en-US" sz="2000" b="1">
              <a:solidFill>
                <a:srgbClr val="FF0000"/>
              </a:solidFill>
              <a:latin typeface="Calibri" pitchFamily="34" charset="0"/>
            </a:endParaRPr>
          </a:p>
          <a:p>
            <a:r>
              <a:rPr lang="en-US" sz="2000" b="1">
                <a:solidFill>
                  <a:srgbClr val="FF0000"/>
                </a:solidFill>
                <a:latin typeface="Calibri" pitchFamily="34" charset="0"/>
              </a:rPr>
              <a:t>No, all will have recessive traits for stubby nose (ll)</a:t>
            </a:r>
            <a:endParaRPr lang="en-US" b="1">
              <a:solidFill>
                <a:srgbClr val="FF0000"/>
              </a:solidFill>
              <a:latin typeface="Calibri" pitchFamily="34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3886200" y="3200400"/>
          <a:ext cx="4419600" cy="25146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73200"/>
                <a:gridCol w="1473200"/>
                <a:gridCol w="1473200"/>
              </a:tblGrid>
              <a:tr h="83820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l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l</a:t>
                      </a:r>
                      <a:endParaRPr lang="en-US" sz="3200" dirty="0"/>
                    </a:p>
                  </a:txBody>
                  <a:tcPr/>
                </a:tc>
              </a:tr>
              <a:tr h="83820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l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 smtClean="0"/>
                        <a:t>ll</a:t>
                      </a:r>
                      <a:endParaRPr lang="en-US" sz="2800" b="1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 smtClean="0"/>
                        <a:t>ll</a:t>
                      </a:r>
                      <a:endParaRPr lang="en-US" sz="2800" b="1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83820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l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 smtClean="0"/>
                        <a:t>ll</a:t>
                      </a:r>
                      <a:endParaRPr lang="en-US" sz="2800" b="1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 smtClean="0"/>
                        <a:t>ll</a:t>
                      </a:r>
                      <a:endParaRPr lang="en-US" sz="2800" b="1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2781" name="AutoShape 2" descr="data:image/jpg;base64,/9j/4AAQSkZJRgABAQAAAQABAAD/2wCEAAkGBhQSERUTExMWFRUVGBgZFxgYGBgdGBgYGBcWFxcUGhgYHCYfFx0kGhQVHy8gJCcpLC0sFx4xNTAqNSYrLCkBCQoKDgwOGg8PGiwkHyQqKiwvKSwpKSwsNCwpLCwsLCwpLCwsLCwsLCwsLCkpLCwsLCwpLCwsLCkpKSwsLCwsLP/AABEIAHYAxAMBIgACEQEDEQH/xAAbAAABBQEBAAAAAAAAAAAAAAAEAAIDBQYHAf/EAD8QAAIBAgQDBgMHAgUCBwAAAAECEQADBBIhMQUGQRMiUWFxgTKRoQcUQrGywdEj8BUzUmJyJPEWFzRjgqLh/8QAGgEAAgMBAQAAAAAAAAAAAAAAAwQBAgUGAP/EACoRAAICAQQABQQCAwAAAAAAAAECAAMRBBIhMQUTQWFxIjJRkRSBI6Gx/9oADAMBAAIRAxEAPwDnWI4dNB/4eZq0biE20uHQsWB88sa/U/I159+BPSumrucDmEKKxzPMFYy0PxV9Kde4qBt/cVWXbxc7wPGi1IzNvPUrbYoTaIwD+zU63CBE6EQddBP76CldtqpHfDxvEj21FR3MQv4ZUaSJnXxpwuOhM/uPa8MmXKJH4h1ncHxqCTXhu9J61Nh8KXE7CqNaidzwWRV6DRDcPboQfKIoUyDBEGpW9G4EnbPYmnqpgn+9Kb2nQ7CaSvGtXJEjBk0lSGnU9KMtXzaUEgEk6SDoB1HqTXgVXR3aJHw66mf4FR5Tctrl1ZJBHUiZBHjGvypRyrd/nBk1qHzxzHvirRtEZT2nRj0j96lvOi3QuoylVHoR3gR460FgsGXcAjQatIOgFSG4j3ZclQWlusanb6VQqM7QfeFQGtN3vJv8TW3mXswQYVp8UkSPA0JcwwKl0JKgiVO4k6a9RNazkE2G4lZa4qutzMneAIF0r3DB8Y+tXf2rcqJhpxNhAqX/AOncQDRXnOrgdJAI9aVOoVLNoEIqjo9TmrYokEbA7gVGGFLL1+njTxeXIwg5pEGdI6itQAL1F8n5ntvD5lJBkj8Max4+1RqJqW0CozCY+EkHx6U2zeKMGXTf5bRXueZSM9KPwrKoFzQnNBQ6giN9fOq4ampMO4B1XMOtePU8wzI+IXC11jpv022G2lKmYoLnbIDlnSTrHnrSrkLlHmN8mNKMKJb8QsDPkMi1YUKemZvxR5s5PyoQ8SurqhNtegGn571b3rzI2Z7qv2q5rF4glFM97unY6xsYqM4vHLqLpdJ+JcroJ9Bp8hWrXdkYwD8nEk+0i4rbnD2L1whDc7SQF+IqyrnjSJB+lUVtmYZUQsfEST6VqLPJWNxbB7zZR4uZMeSjat9wXgCYVVREB/1MQJPjr6Vk3+KNUuxT+ozVpC/J6nEsQjKxVwQw3B3HtR/CuWsRiRNq2WX/AFGAvzNe80K4xl/tPj7Rp+Zj2iK6Dy5ztg/uyW7jC0VUKyspKtAgmQOtAt1FgUMMmTXUrEgnEyH/AJb46JFtT6XE/mq3GcGxWG/zLdxPOCR8xpV/xrmZMPiFbAXWyRLoZNuZ2Ct0jwrp+DxHaW0YiM6g5T0zCY10oDaq2vDGEWhXyB2Jw7D8ZOz6+fWrBit1TBmPmK33MX2fWMQC1sC1c8QO6x816etcs4jgLuGum3cBVhofMeI8R51pabxDcOYvbpykXSvS1RI0iisHiuzacoaRBB8PKulW0lAw5iu3JxLrgWELIgC/G51jYRkH6j8qn5jwltGuPb7mQgLlO5PT2ArVcJu2UtDEWVhQpVUmQXJ8fSfnWH5lxwe4EX8Op83O/wCdc9Re+o1RxwB3HGUVV+8AfiN1hBdj5VMOF3isiy8bzBq/5K5Ua7cF66pFtdQDpmP8V0oCNqLrPF00z7Khn8y9Oka4bnM5H/4Wxlq2mJW2SvdcFCGZSDmGZRqNRW45r+0e3jMC1trDKXNog50LZgwLdzcH4vnV/wDc1mQCp8VJU/8A1qJ+E2ycxBkdTE/OKy7fFfNIfGCIT+AeiczlPEOBYizYW49opauNCZozaAkHLuBHWqYmu6fcU6rmPi3e/Osxzvy1bew11FCumpgRI61pabxxXcIw79YJtAyrkGc1W4YI18fKfGvG0MTpT7AGYT1IB9J1puJUB2CzAJid4866INkzP9Y2aWamzT0MwNNTua9mekPU+tKvSsE7b+NKuWvb/I3yY0OpYXeIG3ZuYa4moZWQ7ZHGj+oZenpVr9n+BL4tSwIXKT1AP8iq3ne2y4/EBhB7Rj7GI+lbL7NcDc7PtbjMV2RTsB4ilrtUTSW63D/ZhqUy49pt7twKMxB6AAbk9FA8a9t8CxAuM9y/YsdoqZLVxiWUie9oRqZE+lOwlwJiLVxxKW87R5lcqt7Sx+VZrjmHxLYjbMGdySVJzqzzbZTlMrkMQNjSWh0yW53H+pfW3vVjbGcz8pIq2reMS494gKl+0J7Q7mSdtDMN0GhqkxP2TKJIxWVRHxptPoa6bisO9vhdpL09rntBJPeB7aQJ8RazA+U0NZdbdl8Y6dqwudlYtn4Q2bJmOm5cNJ6BRRnR1sCVmUWxWQ2OJzHhHKWGtWzfxBuvlcgJkZQ0PlUyRqD6100KIERtpG0Dw8abwD7RjiLq27ioyu4tyobRizKoKsTIzLE6eNS8U5ft4fFC4iwLts5RJhChGYKNgDnU+1U1encLuJltLqVLbQILiSwjLVJzvy6MVhyQP6tsFlPUxqye4+orQ376opZmCqNydAPWqThXNtnEXzbsI7gas8dwAeuutZ1W4HcvpNKzBG0ziaNBomam5hwwt4q+g2W44HpmNS8Bwna3kWJ1k+1ddotRtQg9YzMN1+rEuMTdfD2IVtO6Ap6ORLMPStfyhynbt2lu3AHuOM2okCfCsHzNjM13INkn59a6xwG5mw1o/wCxfyiszXM9VQZeNx5j2nRWfB9IfEelC/ejMdKKqJcOBqKwQfzNIgyaa9oC1xRWMAHciToNCVOp03FFdof9II9Qfyo3kWH0gTqahwWktB4lO0W5b6MpFPbFNMBf1/stPtWnJ0Ua+T/vFSlFmeBKvqKx2ZxbieAexcKMIM6UC10nU611nm7ltb+Q3GKkTqFE7+ZNYbinBrFrRSzN5n+BXcaXUM1YLjmYNjV7ztmfUT1pZqvuH8DR4kH51pMNyrhwBNufUk/vTHmwJtUTnZ1JPnSqy5kwypirioAqgiANh3RSrnbiDY3zHFwQDOjc2cqWcY7QxW+oPfjutA+Ej20ozk0j7nbHVZU+o0NaNcEmYtGraEz46VScAwItLcSZAuP+dcpRfuTYT1NDT/eYd2oYwDBHjRI5jxGGtADs7gEKkqytJMKDlOU7+VDJYymRrT8RaVlIeMsayYiNZnpG8+VNU2tWeDGralsGDI0xTYhheuvmZZVUAyrbOzDL/qOupJ8oovC3rXZvhsRpZuMXRxsrTmIJ/CQ3eB21qvwDWyWK3VuMYmCJ8iwB38+tGmipqXSzeYFtOrJsHElw3L+FwrLeVxefNmRRkAza985PiImmY3Gteuq7QAtsqFE7s0ljP/ECoPui7hVB8QAPyqULV79W1vEinSLUM+sxX2rXWGGtgEw1zvecKSJ96zXJHN9rB2rwdSWYhlgbwCIJ6QdfeuncX4SmJtNZuCVbr1B6MPOucYv7KMQGPZ3LbL0kwfcRVqHQ17GkXK4fcsxmNxZuXHuNu7Fj6kzWp5Wtizhr+Lb8MW7U9Xbw9Aar8RyZfTELh4DXH2CmQB4k0ZzXiVQW8HaMpYHfI2e6fib22rVrw2EU9/8AInggliJUcPwb37oQasx1Prua6bw7heLwqBUZLqD8J38wNR4Vm/syRe2uE/EF0rpcUr4rqN1grHQjmlp+ndnkyiPM5TS9YuIfECR8jBqZua8PlJzkED4SpB8htFXNCYzhlu4rKyr3gROUSJ6+1ZA2ZjpDgcT3lPDi7ZFx5lmJyyQok5tveirt/slU5oQu6GfwnM4Uz4aa0BypiTYsmziIR7ZgHoygZVYewHyp2FIvlrWpS3edydQDLFrajx+Ik105KeVx+JyADi85/Mnwq/ebjd49lbIEKfjaJMkdBVriMOLSZl0C6kSdR71BYsLY7yiEPxjwP+r+amxd/OMoBg7k+HlUVitasytrWNdMfzdxYruMumnnWBtBrjzvJrbfaSuYWv8Al/NU3BuHbGKf0VgerIh7E8o89w/heBgAmrF2gUlWKqeOcTCKfEzTOYjyxmJ5luFsVdI8R+kUqDxFwl2J3J/YUqw7fvPzNpBhRO03ef8ABAf5+b/ijGfpVby5zNau3rttC2UsWUsInXwrkdptY+VXXL+NyYi20xDCaw18PSoEqTmO0uA07OXFD8S1s3QBmJtuAPGVOlSQGhtPI08UsDiaM5hy/wALuPetiyz22X43jbxInygV05EgATMdTufPSnL/AN/OkoPWr2PvkEZOZ7USYpSYqR0kRQ9nBQd6HzJhNePcABJMACTXi3BMdapucMXkwr66tAFSq5OJ6ZbmDm/4xhxDPo1yO9lGyr4CsphsVO9SRQJTKxrXqUKMCLXAoQwl9hMS1tw6aEa10/h+J7S2rxGYTXJMI811bgxHYW4P4RSmpEaBB5EOmlNeGmW1Ma0lLZkatlvgkwGtnfTVWB/JqIwN0A32zA98keYCAD60JiMODcRtSQrgCARtMx7UTZPeObvMQNAvqIit7RVB69xM53xC3bYVAhmJxqiQdihJ66kQBpVe3HECKHzqYEko8TGsmI/7U/FYh0k9kcv+3Vh6qKzj4R8Q7LrEA5pdNzGQpsaLYilSu6L0swYMRG8fXt78Zu6m3UE70Rh+H5RuKLxHCx2rMDEnw026UmwxA+L6UTTua0Cgympfe8Cxi5V3FYrGYW5fu6QR6/zV3x65cJyoy+5ii+A8IdBmYAnyIog1blsAieWoIm4zn/G8ObV902iP0ilRXOI/629I6j9K0qA24knMaQZUSmcVJbbrRz8I8G+YqH/Dri9AR5EGgblhgCDmaXg/Ot60ACQyjof5rc8G5ltYgaEK3VTXJLYaQMrSdAIMk9BWvw2IHChnZlfE3rb22tGItq691yehDQfmKWfTo3A4mgt2EyZ0JWHiPmKcDWYXnjhr65ChTCtlVlMNf2Elfj0Gh2kmtNZ5Yw1x8PasX3y5HdnS5ma7BtqFkzl1uZvQEUI6F/zI/mV+8dXk0OvIz4hLzLjbqqHurbHdOXs2Kd9j5rPpQOD4PgDdsdpiWVLuGNxka/8AC8oASw8mbu+VWXQ2HsiVOur9I3j3MKYa3ny5iSF02zETBI29K5zxXmK5im75gDZRtVjzpxexdsWLVhSDhywuPsLkOUtvv3jlWc2+tZZW71FTSrX7mUGoZjn0himg8YuoPtU6mmYsd0/31q4GDG3O+oiPwlythytx822W2xlW09DWKw5o+xfiD4GaragYSunbK4nX3vqpGZgJ2BIB+pqShfs/xWHxr4oXLau47LRlBhMkHLP+8GhOYcfY4dcKi92lomAgbNcsNEhD1ZCAYPQ6Um2kcJvH6kDVL5mwj+5ZW/8ANterfpoy5ei9H/t/k1ZHhvONq8yXACqIzST5rH8VYW+YbV3E/wBNs47KO6DM9pP5U5SSlPPvM7UoLL/1LstJmvb93KsyPc/lNAYnEXFUFEALMqgNv3usUccMFAkZj+Jisjz8wKrp6931NJ1NwUbFlQ2LnRBJ8areKWrxUw4UmrY5UMZwrHUA6LDbCeh0oG5g7rtquVRuxYR7RvTd92wbUHMzqaS53N1KXl7lVzdNy7f1tspAiQQR18B0rT4plTUQoJYHaN9IqfCWcghSR4tsW8/IeVUPNYBssAwVgJBPXyqVYKPrPMsw3nCznnOBnG3p8R+laVVmJxDO5Z/iMTIPgBSqvMaBwMSxXHDxqYYsdaP4pwJ7TRessnnHdPmGFVx4ah+EwfJv5pQgDgxjuXfLnGLFlmuXA7ONLYUCFBGraneaVziuFLFvupuuZJa9czT7KKoH4Yw1V/mBUJtXV6A+lQFBPBlw7AYlxiOLXSSLaWrKsVYhFEBl2ZSdQamxnE7l0qxyLcUyLiKUbXcHIYPT5Vn/AL8w+JWHtRFriSnrRDuXkQec9yztcQxFtGtq9wI05lS4QGn4pB8eutBdoBuhH/x/cTThiR41L958/rTSa6xOSAYI0qZX4nEqQ+o1VY6agnxoUa1d9pO4B9RUbWLR3tgemn5UGy8OxYjEKowADAEpYk90+35ijf8AD0/CWX3n86jfg87OPcUPepjQtG0jEBsiiLRpzcJubyp96auBuj8IPuKvuH5g632w7g2OxGGvDE4dgG1UqdmX4YI67Um4v2jMmLsf0mYsCgIa0x3ZSSZBOpU715hCyLDq25MgSNTPSnXsWmU94DQ76fnQ/Ob7fSMfx63+sHmF2+D3LVhltf1ldu46R+KBDA6oZ0g1Z8l8Jv4S8z3UVc6kAFh5HULJqG3aV8hABJKbR4r4elau1glRc2UADr7eNXpYuCDE9UgQ5B6AltZx0wxIIWYCgxMRMtvHkOtVdjEmWbMRJAIncMYNMPGUCEKC5M7aDp+I+lUxe6wK5ggMfDqdNdzp9KN51VSFc8zMNVljZ9Jc8QvCCJEdSx0+u9Q4fiFm0O6GuHwQGJ9WgD2qrGEWZaXPi5LH66UQHrGOqw24czRFA27cyTGcYxNzRcthfLv3D7nur7Cg7fD0BzNLv1Z+8frt7UQa8JoNmpsfuFSlK+hMJzIf+qu+o/StKmcy/wDqrvqP0rSrcq+wfAizYyZssHzndUZfjHgwH/7UlzmWzcP9XCo3moAP0FKlTw+ruCbjqS4QYJzJsN6SI+U1W8awtkFXsKyKxYFSZ2G4101pUqFfWvlk4lqnbd3KtrQqC5w9G3UUqVYodh6x4gQZuEgfCxFD37LIJkEe80qVMo5PcERIrONnxopb9KlRGAzKxwxNSJiK8pUMgTwMmGJPjT0xZ/uaVKo2iWkq4qn9qG3E15SofUiN+525kIAfKR+Rr25Zcx/Wu6bAuWHyNe0qjzGA4MIQCOZOmJxAGl1T/wAra/tUjcZvIO8tto6jMD+9KlUhFYZIlAxBwJFa5zQmDbYHyII/arfC49bmwI9QP5pUqHbp616EJuJhJmvJpUqz2GDxLTB8yT95ueo/SKVKlXQ1fYPiKN2Z/9k="/>
          <p:cNvSpPr>
            <a:spLocks noChangeAspect="1" noChangeArrowheads="1"/>
          </p:cNvSpPr>
          <p:nvPr/>
        </p:nvSpPr>
        <p:spPr bwMode="auto">
          <a:xfrm>
            <a:off x="63500" y="-455613"/>
            <a:ext cx="1552575" cy="9334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>
              <a:latin typeface="Calibri" pitchFamily="34" charset="0"/>
            </a:endParaRPr>
          </a:p>
        </p:txBody>
      </p:sp>
      <p:pic>
        <p:nvPicPr>
          <p:cNvPr id="32782" name="Picture 4" descr="http://mermalair.sbmania.net/mr.%20and%20mrs.%20squarepants.bm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3657600"/>
            <a:ext cx="3103563" cy="186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5638800" y="2743200"/>
            <a:ext cx="2323660" cy="400110"/>
          </a:xfrm>
          <a:prstGeom prst="rect">
            <a:avLst/>
          </a:prstGeom>
          <a:solidFill>
            <a:schemeClr val="bg1"/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cs typeface="+mn-cs"/>
              </a:rPr>
              <a:t>Aunt</a:t>
            </a:r>
            <a:endParaRPr lang="en-US" sz="2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7" name="Rectangle 6"/>
          <p:cNvSpPr/>
          <p:nvPr/>
        </p:nvSpPr>
        <p:spPr>
          <a:xfrm rot="16200000">
            <a:off x="2981515" y="4390775"/>
            <a:ext cx="2323660" cy="400110"/>
          </a:xfrm>
          <a:prstGeom prst="rect">
            <a:avLst/>
          </a:prstGeom>
          <a:solidFill>
            <a:schemeClr val="bg1"/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cs typeface="+mn-cs"/>
              </a:rPr>
              <a:t>Fellow</a:t>
            </a:r>
            <a:endParaRPr lang="en-US" sz="2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1"/>
          <p:cNvSpPr>
            <a:spLocks noChangeArrowheads="1"/>
          </p:cNvSpPr>
          <p:nvPr/>
        </p:nvSpPr>
        <p:spPr bwMode="auto">
          <a:xfrm>
            <a:off x="228600" y="533400"/>
            <a:ext cx="82296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8. If SpongeBob’s aunt described in #7 wanted children with long noses, what type of fellow would she need to marry in order to give her the best chances? </a:t>
            </a:r>
          </a:p>
          <a:p>
            <a:endParaRPr lang="en-US">
              <a:latin typeface="Calibri" pitchFamily="34" charset="0"/>
            </a:endParaRPr>
          </a:p>
          <a:p>
            <a:r>
              <a:rPr lang="en-US">
                <a:latin typeface="Calibri" pitchFamily="34" charset="0"/>
              </a:rPr>
              <a:t>Create a Punnett square to help you answer this question.</a:t>
            </a:r>
          </a:p>
        </p:txBody>
      </p:sp>
      <p:pic>
        <p:nvPicPr>
          <p:cNvPr id="33795" name="Picture 2" descr="http://t1.gstatic.com/images?q=tbn:ANd9GcQq6zKyp2CiLjj55wRHGgaSnV6Jh0sTjveokuG3gEZMH7kal3M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00800" y="1676400"/>
            <a:ext cx="1981200" cy="2420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"/>
          <p:cNvSpPr>
            <a:spLocks noChangeArrowheads="1"/>
          </p:cNvSpPr>
          <p:nvPr/>
        </p:nvSpPr>
        <p:spPr bwMode="auto">
          <a:xfrm>
            <a:off x="228600" y="533400"/>
            <a:ext cx="8229600" cy="150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8. If SpongeBob’s aunt described in #7 wanted children with long noses, what type of fellow would she need to marry in order to give her the best chances? </a:t>
            </a:r>
          </a:p>
          <a:p>
            <a:r>
              <a:rPr lang="en-US" sz="2000" b="1">
                <a:solidFill>
                  <a:srgbClr val="FF0000"/>
                </a:solidFill>
                <a:latin typeface="Calibri" pitchFamily="34" charset="0"/>
              </a:rPr>
              <a:t>Homozygous dominant LL = 100%, Heterozygous = 50% chance</a:t>
            </a:r>
          </a:p>
          <a:p>
            <a:endParaRPr lang="en-US">
              <a:latin typeface="Calibri" pitchFamily="34" charset="0"/>
            </a:endParaRPr>
          </a:p>
          <a:p>
            <a:r>
              <a:rPr lang="en-US">
                <a:latin typeface="Calibri" pitchFamily="34" charset="0"/>
              </a:rPr>
              <a:t>Create a Punnett square to help you answer this question.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4419600" y="3962400"/>
          <a:ext cx="4419600" cy="25146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73200"/>
                <a:gridCol w="1473200"/>
                <a:gridCol w="1473200"/>
              </a:tblGrid>
              <a:tr h="83820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l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l</a:t>
                      </a:r>
                      <a:endParaRPr lang="en-US" sz="3200" dirty="0"/>
                    </a:p>
                  </a:txBody>
                  <a:tcPr/>
                </a:tc>
              </a:tr>
              <a:tr h="83820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L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 smtClean="0"/>
                        <a:t>Ll</a:t>
                      </a:r>
                      <a:endParaRPr lang="en-US" sz="2800" b="1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 smtClean="0"/>
                        <a:t>Ll</a:t>
                      </a:r>
                      <a:endParaRPr lang="en-US" sz="2800" b="1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83820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l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 smtClean="0"/>
                        <a:t>ll</a:t>
                      </a:r>
                      <a:endParaRPr lang="en-US" sz="2800" b="1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 smtClean="0"/>
                        <a:t>ll</a:t>
                      </a:r>
                      <a:endParaRPr lang="en-US" sz="2800" b="1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52400" y="2209800"/>
          <a:ext cx="4419600" cy="25146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73200"/>
                <a:gridCol w="1473200"/>
                <a:gridCol w="1473200"/>
              </a:tblGrid>
              <a:tr h="83820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l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l</a:t>
                      </a:r>
                      <a:endParaRPr lang="en-US" sz="3200" dirty="0"/>
                    </a:p>
                  </a:txBody>
                  <a:tcPr/>
                </a:tc>
              </a:tr>
              <a:tr h="83820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L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 smtClean="0"/>
                        <a:t>Ll</a:t>
                      </a:r>
                      <a:endParaRPr lang="en-US" sz="2800" b="1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 smtClean="0"/>
                        <a:t>Ll</a:t>
                      </a:r>
                      <a:endParaRPr lang="en-US" sz="2800" b="1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83820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L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 smtClean="0"/>
                        <a:t>Ll</a:t>
                      </a:r>
                      <a:endParaRPr lang="en-US" sz="2800" b="1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 smtClean="0"/>
                        <a:t>Ll</a:t>
                      </a:r>
                      <a:endParaRPr lang="en-US" sz="2800" b="1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6172200" y="3581400"/>
            <a:ext cx="2323660" cy="400110"/>
          </a:xfrm>
          <a:prstGeom prst="rect">
            <a:avLst/>
          </a:prstGeom>
          <a:solidFill>
            <a:schemeClr val="bg1"/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cs typeface="+mn-cs"/>
              </a:rPr>
              <a:t>Aunt</a:t>
            </a:r>
            <a:endParaRPr lang="en-US" sz="2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828800" y="1981200"/>
            <a:ext cx="2323660" cy="400110"/>
          </a:xfrm>
          <a:prstGeom prst="rect">
            <a:avLst/>
          </a:prstGeom>
          <a:solidFill>
            <a:schemeClr val="bg1"/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cs typeface="+mn-cs"/>
              </a:rPr>
              <a:t>Aunt</a:t>
            </a:r>
            <a:endParaRPr lang="en-US" sz="2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7" name="Rectangle 6"/>
          <p:cNvSpPr/>
          <p:nvPr/>
        </p:nvSpPr>
        <p:spPr>
          <a:xfrm rot="16200000">
            <a:off x="-809374" y="3400175"/>
            <a:ext cx="2323660" cy="400110"/>
          </a:xfrm>
          <a:prstGeom prst="rect">
            <a:avLst/>
          </a:prstGeom>
          <a:solidFill>
            <a:schemeClr val="bg1"/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cs typeface="+mn-cs"/>
              </a:rPr>
              <a:t>Fellow</a:t>
            </a:r>
            <a:endParaRPr lang="en-US" sz="2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 rot="16200000">
            <a:off x="3591115" y="5115115"/>
            <a:ext cx="2323660" cy="400110"/>
          </a:xfrm>
          <a:prstGeom prst="rect">
            <a:avLst/>
          </a:prstGeom>
          <a:solidFill>
            <a:schemeClr val="bg1"/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cs typeface="+mn-cs"/>
              </a:rPr>
              <a:t>Fellow</a:t>
            </a:r>
            <a:endParaRPr lang="en-US" sz="2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+mn-lt"/>
              <a:cs typeface="+mn-cs"/>
            </a:endParaRPr>
          </a:p>
        </p:txBody>
      </p:sp>
      <p:pic>
        <p:nvPicPr>
          <p:cNvPr id="34843" name="Picture 2" descr="http://t1.gstatic.com/images?q=tbn:ANd9GcQq6zKyp2CiLjj55wRHGgaSnV6Jh0sTjveokuG3gEZMH7kal3M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34200" y="1524000"/>
            <a:ext cx="1600200" cy="195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"/>
          <p:cNvSpPr>
            <a:spLocks noChangeArrowheads="1"/>
          </p:cNvSpPr>
          <p:nvPr/>
        </p:nvSpPr>
        <p:spPr bwMode="auto">
          <a:xfrm>
            <a:off x="533400" y="990600"/>
            <a:ext cx="8077200" cy="258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latin typeface="Calibri" pitchFamily="34" charset="0"/>
              </a:rPr>
              <a:t>2. Determine the phenotype for each genotype using the information provided about SpongeBob.</a:t>
            </a:r>
          </a:p>
          <a:p>
            <a:endParaRPr lang="en-US" b="1">
              <a:latin typeface="Calibri" pitchFamily="34" charset="0"/>
            </a:endParaRPr>
          </a:p>
          <a:p>
            <a:r>
              <a:rPr lang="en-US" b="1">
                <a:latin typeface="Calibri" pitchFamily="34" charset="0"/>
              </a:rPr>
              <a:t>Yellow body color is dominant to blue.</a:t>
            </a:r>
          </a:p>
          <a:p>
            <a:endParaRPr lang="en-US">
              <a:latin typeface="Calibri" pitchFamily="34" charset="0"/>
            </a:endParaRPr>
          </a:p>
          <a:p>
            <a:r>
              <a:rPr lang="en-US">
                <a:latin typeface="Calibri" pitchFamily="34" charset="0"/>
              </a:rPr>
              <a:t>	YY ________________ Yy ________________ yy ________________</a:t>
            </a:r>
          </a:p>
          <a:p>
            <a:endParaRPr lang="en-US">
              <a:latin typeface="Calibri" pitchFamily="34" charset="0"/>
            </a:endParaRPr>
          </a:p>
          <a:p>
            <a:r>
              <a:rPr lang="en-US" b="1">
                <a:latin typeface="Calibri" pitchFamily="34" charset="0"/>
              </a:rPr>
              <a:t>Square shape is dominant to round.</a:t>
            </a:r>
          </a:p>
          <a:p>
            <a:r>
              <a:rPr lang="en-US">
                <a:latin typeface="Calibri" pitchFamily="34" charset="0"/>
              </a:rPr>
              <a:t>	SS ________________ Ss ________________ ss ________________</a:t>
            </a:r>
          </a:p>
        </p:txBody>
      </p:sp>
      <p:pic>
        <p:nvPicPr>
          <p:cNvPr id="5123" name="Picture 2" descr="http://www.relativelydigital.com/wp-content/uploads/2011/03/SpongeBob-SquarePants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3933825"/>
            <a:ext cx="2438400" cy="240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533400" y="762000"/>
            <a:ext cx="8077200" cy="258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latin typeface="Calibri" pitchFamily="34" charset="0"/>
              </a:rPr>
              <a:t>2. Determine the phenotype for each genotype using the information provided about SpongeBob.</a:t>
            </a:r>
          </a:p>
          <a:p>
            <a:endParaRPr lang="en-US" b="1">
              <a:latin typeface="Calibri" pitchFamily="34" charset="0"/>
            </a:endParaRPr>
          </a:p>
          <a:p>
            <a:r>
              <a:rPr lang="en-US" b="1">
                <a:latin typeface="Calibri" pitchFamily="34" charset="0"/>
              </a:rPr>
              <a:t>Yellow body color is dominant to blue.</a:t>
            </a:r>
          </a:p>
          <a:p>
            <a:endParaRPr lang="en-US">
              <a:latin typeface="Calibri" pitchFamily="34" charset="0"/>
            </a:endParaRPr>
          </a:p>
          <a:p>
            <a:r>
              <a:rPr lang="en-US">
                <a:latin typeface="Calibri" pitchFamily="34" charset="0"/>
              </a:rPr>
              <a:t>	YY - </a:t>
            </a:r>
            <a:r>
              <a:rPr lang="en-US" b="1">
                <a:solidFill>
                  <a:srgbClr val="FF0000"/>
                </a:solidFill>
                <a:latin typeface="Calibri" pitchFamily="34" charset="0"/>
              </a:rPr>
              <a:t>Yellow</a:t>
            </a:r>
            <a:r>
              <a:rPr lang="en-US">
                <a:latin typeface="Calibri" pitchFamily="34" charset="0"/>
              </a:rPr>
              <a:t>		Yy - </a:t>
            </a:r>
            <a:r>
              <a:rPr lang="en-US" b="1">
                <a:solidFill>
                  <a:srgbClr val="FF0000"/>
                </a:solidFill>
                <a:latin typeface="Calibri" pitchFamily="34" charset="0"/>
              </a:rPr>
              <a:t>Yellow</a:t>
            </a:r>
            <a:r>
              <a:rPr lang="en-US">
                <a:latin typeface="Calibri" pitchFamily="34" charset="0"/>
              </a:rPr>
              <a:t>		yy - </a:t>
            </a:r>
            <a:r>
              <a:rPr lang="en-US" b="1">
                <a:solidFill>
                  <a:srgbClr val="FF0000"/>
                </a:solidFill>
                <a:latin typeface="Calibri" pitchFamily="34" charset="0"/>
              </a:rPr>
              <a:t>blue</a:t>
            </a:r>
          </a:p>
          <a:p>
            <a:endParaRPr lang="en-US">
              <a:latin typeface="Calibri" pitchFamily="34" charset="0"/>
            </a:endParaRPr>
          </a:p>
          <a:p>
            <a:r>
              <a:rPr lang="en-US" b="1">
                <a:latin typeface="Calibri" pitchFamily="34" charset="0"/>
              </a:rPr>
              <a:t>Square shape is dominant to round.</a:t>
            </a:r>
          </a:p>
          <a:p>
            <a:r>
              <a:rPr lang="en-US">
                <a:latin typeface="Calibri" pitchFamily="34" charset="0"/>
              </a:rPr>
              <a:t>	SS –</a:t>
            </a:r>
            <a:r>
              <a:rPr lang="en-US" b="1">
                <a:solidFill>
                  <a:srgbClr val="FF0000"/>
                </a:solidFill>
                <a:latin typeface="Calibri" pitchFamily="34" charset="0"/>
              </a:rPr>
              <a:t>square</a:t>
            </a:r>
            <a:r>
              <a:rPr lang="en-US">
                <a:latin typeface="Calibri" pitchFamily="34" charset="0"/>
              </a:rPr>
              <a:t>	Ss – </a:t>
            </a:r>
            <a:r>
              <a:rPr lang="en-US" b="1">
                <a:solidFill>
                  <a:srgbClr val="FF0000"/>
                </a:solidFill>
                <a:latin typeface="Calibri" pitchFamily="34" charset="0"/>
              </a:rPr>
              <a:t>square</a:t>
            </a:r>
            <a:r>
              <a:rPr lang="en-US">
                <a:latin typeface="Calibri" pitchFamily="34" charset="0"/>
              </a:rPr>
              <a:t>	ss - </a:t>
            </a:r>
            <a:r>
              <a:rPr lang="en-US" b="1">
                <a:solidFill>
                  <a:srgbClr val="FF0000"/>
                </a:solidFill>
                <a:latin typeface="Calibri" pitchFamily="34" charset="0"/>
              </a:rPr>
              <a:t>round</a:t>
            </a:r>
          </a:p>
        </p:txBody>
      </p:sp>
      <p:pic>
        <p:nvPicPr>
          <p:cNvPr id="6147" name="Picture 2" descr="http://www.relativelydigital.com/wp-content/uploads/2011/03/SpongeBob-SquarePants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3933825"/>
            <a:ext cx="2438400" cy="240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"/>
          <p:cNvSpPr>
            <a:spLocks noChangeArrowheads="1"/>
          </p:cNvSpPr>
          <p:nvPr/>
        </p:nvSpPr>
        <p:spPr bwMode="auto">
          <a:xfrm>
            <a:off x="609600" y="1524000"/>
            <a:ext cx="7848600" cy="224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>
                <a:latin typeface="Calibri" pitchFamily="34" charset="0"/>
              </a:rPr>
              <a:t>3. For each phenotype, give the genotypes that are possible for Patrick.</a:t>
            </a:r>
          </a:p>
          <a:p>
            <a:endParaRPr lang="en-US" sz="2000" b="1">
              <a:latin typeface="Calibri" pitchFamily="34" charset="0"/>
            </a:endParaRPr>
          </a:p>
          <a:p>
            <a:r>
              <a:rPr lang="en-US" sz="2000">
                <a:latin typeface="Calibri" pitchFamily="34" charset="0"/>
              </a:rPr>
              <a:t>A tall head (T) is dominant to short (t).</a:t>
            </a:r>
          </a:p>
          <a:p>
            <a:r>
              <a:rPr lang="en-US" sz="2000">
                <a:latin typeface="Calibri" pitchFamily="34" charset="0"/>
              </a:rPr>
              <a:t>	Tall = _______________ Short = _______________</a:t>
            </a:r>
          </a:p>
          <a:p>
            <a:endParaRPr lang="en-US" sz="2000">
              <a:latin typeface="Calibri" pitchFamily="34" charset="0"/>
            </a:endParaRPr>
          </a:p>
          <a:p>
            <a:r>
              <a:rPr lang="en-US" sz="2000">
                <a:latin typeface="Calibri" pitchFamily="34" charset="0"/>
              </a:rPr>
              <a:t>Pink body color (P) is dominant to yellow (p).</a:t>
            </a:r>
          </a:p>
          <a:p>
            <a:r>
              <a:rPr lang="en-US" sz="2000">
                <a:latin typeface="Calibri" pitchFamily="34" charset="0"/>
              </a:rPr>
              <a:t>	Pink body = _____________ Yellow body = </a:t>
            </a:r>
            <a:r>
              <a:rPr lang="en-US" sz="2000" b="1">
                <a:latin typeface="Calibri" pitchFamily="34" charset="0"/>
              </a:rPr>
              <a:t>_________________</a:t>
            </a:r>
            <a:endParaRPr lang="en-US" sz="2000">
              <a:latin typeface="Calibri" pitchFamily="34" charset="0"/>
            </a:endParaRPr>
          </a:p>
        </p:txBody>
      </p:sp>
      <p:pic>
        <p:nvPicPr>
          <p:cNvPr id="7171" name="Picture 2" descr="http://t2.gstatic.com/images?q=tbn:ANd9GcTk8_AWgQ_c93H9qfqdL5awPVBB_YoZZj8vBCld1vngiBfs2JGX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72200" y="4191000"/>
            <a:ext cx="1838325" cy="248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685800" y="1447800"/>
            <a:ext cx="7848600" cy="224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>
                <a:latin typeface="Calibri" pitchFamily="34" charset="0"/>
              </a:rPr>
              <a:t>3. For each phenotype, give the genotypes that are possible for Patrick.</a:t>
            </a:r>
          </a:p>
          <a:p>
            <a:endParaRPr lang="en-US" sz="2000" b="1">
              <a:latin typeface="Calibri" pitchFamily="34" charset="0"/>
            </a:endParaRPr>
          </a:p>
          <a:p>
            <a:r>
              <a:rPr lang="en-US" sz="2000">
                <a:latin typeface="Calibri" pitchFamily="34" charset="0"/>
              </a:rPr>
              <a:t>A tall head (T) is dominant to short (t).</a:t>
            </a:r>
          </a:p>
          <a:p>
            <a:r>
              <a:rPr lang="en-US" sz="2000">
                <a:latin typeface="Calibri" pitchFamily="34" charset="0"/>
              </a:rPr>
              <a:t>	Tall = </a:t>
            </a:r>
            <a:r>
              <a:rPr lang="en-US" sz="2000" b="1">
                <a:solidFill>
                  <a:srgbClr val="FF0000"/>
                </a:solidFill>
                <a:latin typeface="Calibri" pitchFamily="34" charset="0"/>
              </a:rPr>
              <a:t>TT</a:t>
            </a:r>
            <a:r>
              <a:rPr lang="en-US" sz="2000">
                <a:latin typeface="Calibri" pitchFamily="34" charset="0"/>
              </a:rPr>
              <a:t>, or </a:t>
            </a:r>
            <a:r>
              <a:rPr lang="en-US" sz="2000" b="1">
                <a:solidFill>
                  <a:srgbClr val="FF0000"/>
                </a:solidFill>
                <a:latin typeface="Calibri" pitchFamily="34" charset="0"/>
              </a:rPr>
              <a:t>Tt</a:t>
            </a:r>
            <a:r>
              <a:rPr lang="en-US" sz="2000">
                <a:latin typeface="Calibri" pitchFamily="34" charset="0"/>
              </a:rPr>
              <a:t>	Short = </a:t>
            </a:r>
            <a:r>
              <a:rPr lang="en-US" sz="2000" b="1">
                <a:solidFill>
                  <a:srgbClr val="FF0000"/>
                </a:solidFill>
                <a:latin typeface="Calibri" pitchFamily="34" charset="0"/>
              </a:rPr>
              <a:t>tt</a:t>
            </a:r>
          </a:p>
          <a:p>
            <a:endParaRPr lang="en-US" sz="2000">
              <a:latin typeface="Calibri" pitchFamily="34" charset="0"/>
            </a:endParaRPr>
          </a:p>
          <a:p>
            <a:r>
              <a:rPr lang="en-US" sz="2000">
                <a:latin typeface="Calibri" pitchFamily="34" charset="0"/>
              </a:rPr>
              <a:t>Pink body color (P) is dominant to yellow (p).</a:t>
            </a:r>
          </a:p>
          <a:p>
            <a:r>
              <a:rPr lang="en-US" sz="2000">
                <a:latin typeface="Calibri" pitchFamily="34" charset="0"/>
              </a:rPr>
              <a:t>	Pink body = </a:t>
            </a:r>
            <a:r>
              <a:rPr lang="en-US" sz="2000" b="1">
                <a:solidFill>
                  <a:srgbClr val="FF0000"/>
                </a:solidFill>
                <a:latin typeface="Calibri" pitchFamily="34" charset="0"/>
              </a:rPr>
              <a:t>PP</a:t>
            </a:r>
            <a:r>
              <a:rPr lang="en-US" sz="2000">
                <a:latin typeface="Calibri" pitchFamily="34" charset="0"/>
              </a:rPr>
              <a:t>, or </a:t>
            </a:r>
            <a:r>
              <a:rPr lang="en-US" sz="2000" b="1">
                <a:solidFill>
                  <a:srgbClr val="FF0000"/>
                </a:solidFill>
                <a:latin typeface="Calibri" pitchFamily="34" charset="0"/>
              </a:rPr>
              <a:t>Pp</a:t>
            </a:r>
            <a:r>
              <a:rPr lang="en-US" sz="2000">
                <a:latin typeface="Calibri" pitchFamily="34" charset="0"/>
              </a:rPr>
              <a:t>	Yellow body = </a:t>
            </a:r>
            <a:r>
              <a:rPr lang="en-US" sz="2000" b="1">
                <a:solidFill>
                  <a:srgbClr val="FF0000"/>
                </a:solidFill>
                <a:latin typeface="Calibri" pitchFamily="34" charset="0"/>
              </a:rPr>
              <a:t>pp</a:t>
            </a:r>
          </a:p>
        </p:txBody>
      </p:sp>
      <p:pic>
        <p:nvPicPr>
          <p:cNvPr id="8195" name="Picture 2" descr="http://t2.gstatic.com/images?q=tbn:ANd9GcTk8_AWgQ_c93H9qfqdL5awPVBB_YoZZj8vBCld1vngiBfs2JGX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72200" y="3810000"/>
            <a:ext cx="1838325" cy="248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381000"/>
            <a:ext cx="8763000" cy="3416300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latin typeface="+mn-lt"/>
                <a:cs typeface="+mn-cs"/>
              </a:rPr>
              <a:t>4. SpongeBob </a:t>
            </a:r>
            <a:r>
              <a:rPr lang="en-US" b="1" dirty="0" err="1">
                <a:latin typeface="+mn-lt"/>
                <a:cs typeface="+mn-cs"/>
              </a:rPr>
              <a:t>SquarePants</a:t>
            </a:r>
            <a:r>
              <a:rPr lang="en-US" b="1" dirty="0">
                <a:latin typeface="+mn-lt"/>
                <a:cs typeface="+mn-cs"/>
              </a:rPr>
              <a:t> recently met </a:t>
            </a:r>
            <a:r>
              <a:rPr lang="en-US" b="1" dirty="0" err="1">
                <a:latin typeface="+mn-lt"/>
                <a:cs typeface="+mn-cs"/>
              </a:rPr>
              <a:t>SpongeSusie</a:t>
            </a:r>
            <a:r>
              <a:rPr lang="en-US" b="1" dirty="0">
                <a:latin typeface="+mn-lt"/>
                <a:cs typeface="+mn-cs"/>
              </a:rPr>
              <a:t> </a:t>
            </a:r>
            <a:r>
              <a:rPr lang="en-US" b="1" dirty="0" err="1">
                <a:latin typeface="+mn-lt"/>
                <a:cs typeface="+mn-cs"/>
              </a:rPr>
              <a:t>Roundpants</a:t>
            </a:r>
            <a:r>
              <a:rPr lang="en-US" b="1" dirty="0">
                <a:latin typeface="+mn-lt"/>
                <a:cs typeface="+mn-cs"/>
              </a:rPr>
              <a:t> at a dance. SpongeBob is heterozygous </a:t>
            </a:r>
            <a:r>
              <a:rPr lang="en-US" b="1" dirty="0">
                <a:latin typeface="+mn-lt"/>
                <a:cs typeface="+mn-cs"/>
              </a:rPr>
              <a:t>for his </a:t>
            </a:r>
            <a:r>
              <a:rPr lang="en-US" b="1" dirty="0">
                <a:latin typeface="+mn-lt"/>
                <a:cs typeface="+mn-cs"/>
              </a:rPr>
              <a:t>square shape, but </a:t>
            </a:r>
            <a:r>
              <a:rPr lang="en-US" b="1" dirty="0" err="1">
                <a:latin typeface="+mn-lt"/>
                <a:cs typeface="+mn-cs"/>
              </a:rPr>
              <a:t>SpongeSusie</a:t>
            </a:r>
            <a:r>
              <a:rPr lang="en-US" b="1" dirty="0">
                <a:latin typeface="+mn-lt"/>
                <a:cs typeface="+mn-cs"/>
              </a:rPr>
              <a:t> is round. Create a Punnett square to show the possibilities that would </a:t>
            </a:r>
            <a:r>
              <a:rPr lang="en-US" b="1" dirty="0">
                <a:latin typeface="+mn-lt"/>
                <a:cs typeface="+mn-cs"/>
              </a:rPr>
              <a:t>result if </a:t>
            </a:r>
            <a:r>
              <a:rPr lang="en-US" b="1" dirty="0">
                <a:latin typeface="+mn-lt"/>
                <a:cs typeface="+mn-cs"/>
              </a:rPr>
              <a:t>SpongeBob and </a:t>
            </a:r>
            <a:r>
              <a:rPr lang="en-US" b="1" dirty="0" err="1">
                <a:latin typeface="+mn-lt"/>
                <a:cs typeface="+mn-cs"/>
              </a:rPr>
              <a:t>SpongeSusie</a:t>
            </a:r>
            <a:r>
              <a:rPr lang="en-US" b="1" dirty="0">
                <a:latin typeface="+mn-lt"/>
                <a:cs typeface="+mn-cs"/>
              </a:rPr>
              <a:t> had children. </a:t>
            </a:r>
            <a:endParaRPr lang="en-US" b="1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latin typeface="+mn-lt"/>
                <a:cs typeface="+mn-cs"/>
              </a:rPr>
              <a:t>HINT</a:t>
            </a:r>
            <a:r>
              <a:rPr lang="en-US" b="1" dirty="0">
                <a:latin typeface="+mn-lt"/>
                <a:cs typeface="+mn-cs"/>
              </a:rPr>
              <a:t>: Read question #2</a:t>
            </a:r>
            <a:r>
              <a:rPr lang="en-US" b="1" dirty="0">
                <a:latin typeface="+mn-lt"/>
                <a:cs typeface="+mn-cs"/>
              </a:rPr>
              <a:t>!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 dirty="0">
              <a:latin typeface="+mn-lt"/>
              <a:cs typeface="+mn-cs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lphaUcPeriod"/>
              <a:defRPr/>
            </a:pPr>
            <a:r>
              <a:rPr lang="en-US" dirty="0">
                <a:latin typeface="+mn-lt"/>
                <a:cs typeface="+mn-cs"/>
              </a:rPr>
              <a:t>List </a:t>
            </a:r>
            <a:r>
              <a:rPr lang="en-US" dirty="0">
                <a:latin typeface="+mn-lt"/>
                <a:cs typeface="+mn-cs"/>
              </a:rPr>
              <a:t>the possible genotypes and phenotypes for their children</a:t>
            </a:r>
            <a:r>
              <a:rPr lang="en-US" dirty="0">
                <a:latin typeface="+mn-lt"/>
                <a:cs typeface="+mn-cs"/>
              </a:rPr>
              <a:t>.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lphaUcPeriod"/>
              <a:defRPr/>
            </a:pPr>
            <a:endParaRPr lang="en-US" dirty="0">
              <a:latin typeface="+mn-lt"/>
              <a:cs typeface="+mn-cs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lphaUcPeriod"/>
              <a:defRPr/>
            </a:pPr>
            <a:endParaRPr lang="en-US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  <a:cs typeface="+mn-cs"/>
              </a:rPr>
              <a:t>B. What are the chances of a child with a square shape? ____ out of ____ or </a:t>
            </a:r>
            <a:r>
              <a:rPr lang="en-US" dirty="0">
                <a:latin typeface="+mn-lt"/>
                <a:cs typeface="+mn-cs"/>
              </a:rPr>
              <a:t>____%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  <a:cs typeface="+mn-cs"/>
              </a:rPr>
              <a:t>C. What are the chances of a child with a round shape? ____ out of ____ or ____%</a:t>
            </a:r>
          </a:p>
        </p:txBody>
      </p:sp>
      <p:pic>
        <p:nvPicPr>
          <p:cNvPr id="9219" name="Picture 2" descr="http://mup20110204221059-7657763.webstarts.com/uploads/spongebob_7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0" y="3862388"/>
            <a:ext cx="2286000" cy="2843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381000"/>
            <a:ext cx="8763000" cy="2862263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latin typeface="+mn-lt"/>
                <a:cs typeface="+mn-cs"/>
              </a:rPr>
              <a:t>4. SpongeBob </a:t>
            </a:r>
            <a:r>
              <a:rPr lang="en-US" b="1" dirty="0" err="1">
                <a:latin typeface="+mn-lt"/>
                <a:cs typeface="+mn-cs"/>
              </a:rPr>
              <a:t>SquarePants</a:t>
            </a:r>
            <a:r>
              <a:rPr lang="en-US" b="1" dirty="0">
                <a:latin typeface="+mn-lt"/>
                <a:cs typeface="+mn-cs"/>
              </a:rPr>
              <a:t> recently met </a:t>
            </a:r>
            <a:r>
              <a:rPr lang="en-US" b="1" dirty="0" err="1">
                <a:latin typeface="+mn-lt"/>
                <a:cs typeface="+mn-cs"/>
              </a:rPr>
              <a:t>SpongeSusie</a:t>
            </a:r>
            <a:r>
              <a:rPr lang="en-US" b="1" dirty="0">
                <a:latin typeface="+mn-lt"/>
                <a:cs typeface="+mn-cs"/>
              </a:rPr>
              <a:t> </a:t>
            </a:r>
            <a:r>
              <a:rPr lang="en-US" b="1" dirty="0" err="1">
                <a:latin typeface="+mn-lt"/>
                <a:cs typeface="+mn-cs"/>
              </a:rPr>
              <a:t>Roundpants</a:t>
            </a:r>
            <a:r>
              <a:rPr lang="en-US" b="1" dirty="0">
                <a:latin typeface="+mn-lt"/>
                <a:cs typeface="+mn-cs"/>
              </a:rPr>
              <a:t> at a dance. SpongeBob is heterozygous </a:t>
            </a:r>
            <a:r>
              <a:rPr lang="en-US" b="1" dirty="0">
                <a:latin typeface="+mn-lt"/>
                <a:cs typeface="+mn-cs"/>
              </a:rPr>
              <a:t>for his </a:t>
            </a:r>
            <a:r>
              <a:rPr lang="en-US" b="1" dirty="0">
                <a:latin typeface="+mn-lt"/>
                <a:cs typeface="+mn-cs"/>
              </a:rPr>
              <a:t>square shape, but </a:t>
            </a:r>
            <a:r>
              <a:rPr lang="en-US" b="1" dirty="0" err="1">
                <a:latin typeface="+mn-lt"/>
                <a:cs typeface="+mn-cs"/>
              </a:rPr>
              <a:t>SpongeSusie</a:t>
            </a:r>
            <a:r>
              <a:rPr lang="en-US" b="1" dirty="0">
                <a:latin typeface="+mn-lt"/>
                <a:cs typeface="+mn-cs"/>
              </a:rPr>
              <a:t> is round. Create a Punnett square to show the possibilities that would </a:t>
            </a:r>
            <a:r>
              <a:rPr lang="en-US" b="1" dirty="0">
                <a:latin typeface="+mn-lt"/>
                <a:cs typeface="+mn-cs"/>
              </a:rPr>
              <a:t>result if </a:t>
            </a:r>
            <a:r>
              <a:rPr lang="en-US" b="1" dirty="0">
                <a:latin typeface="+mn-lt"/>
                <a:cs typeface="+mn-cs"/>
              </a:rPr>
              <a:t>SpongeBob and </a:t>
            </a:r>
            <a:r>
              <a:rPr lang="en-US" b="1" dirty="0" err="1">
                <a:latin typeface="+mn-lt"/>
                <a:cs typeface="+mn-cs"/>
              </a:rPr>
              <a:t>SpongeSusie</a:t>
            </a:r>
            <a:r>
              <a:rPr lang="en-US" b="1" dirty="0">
                <a:latin typeface="+mn-lt"/>
                <a:cs typeface="+mn-cs"/>
              </a:rPr>
              <a:t> had children. </a:t>
            </a:r>
            <a:endParaRPr lang="en-US" b="1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latin typeface="+mn-lt"/>
                <a:cs typeface="+mn-cs"/>
              </a:rPr>
              <a:t>HINT</a:t>
            </a:r>
            <a:r>
              <a:rPr lang="en-US" b="1" dirty="0">
                <a:latin typeface="+mn-lt"/>
                <a:cs typeface="+mn-cs"/>
              </a:rPr>
              <a:t>: Read question #2</a:t>
            </a:r>
            <a:r>
              <a:rPr lang="en-US" b="1" dirty="0">
                <a:latin typeface="+mn-lt"/>
                <a:cs typeface="+mn-cs"/>
              </a:rPr>
              <a:t>!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 dirty="0">
              <a:latin typeface="+mn-lt"/>
              <a:cs typeface="+mn-cs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lphaUcPeriod"/>
              <a:defRPr/>
            </a:pPr>
            <a:r>
              <a:rPr lang="en-US" dirty="0">
                <a:latin typeface="+mn-lt"/>
                <a:cs typeface="+mn-cs"/>
              </a:rPr>
              <a:t>List </a:t>
            </a:r>
            <a:r>
              <a:rPr lang="en-US" dirty="0">
                <a:latin typeface="+mn-lt"/>
                <a:cs typeface="+mn-cs"/>
              </a:rPr>
              <a:t>the possible genotypes and phenotypes for their children</a:t>
            </a:r>
            <a:r>
              <a:rPr lang="en-US" dirty="0">
                <a:latin typeface="+mn-lt"/>
                <a:cs typeface="+mn-cs"/>
              </a:rPr>
              <a:t>.  </a:t>
            </a:r>
            <a:r>
              <a:rPr lang="en-US" b="1" dirty="0">
                <a:solidFill>
                  <a:srgbClr val="FF0000"/>
                </a:solidFill>
                <a:latin typeface="+mn-lt"/>
                <a:cs typeface="+mn-cs"/>
              </a:rPr>
              <a:t>Ss or </a:t>
            </a:r>
            <a:r>
              <a:rPr lang="en-US" b="1" dirty="0" err="1">
                <a:solidFill>
                  <a:srgbClr val="FF0000"/>
                </a:solidFill>
                <a:latin typeface="+mn-lt"/>
                <a:cs typeface="+mn-cs"/>
              </a:rPr>
              <a:t>ss</a:t>
            </a:r>
            <a:r>
              <a:rPr lang="en-US" b="1" dirty="0">
                <a:solidFill>
                  <a:srgbClr val="FF0000"/>
                </a:solidFill>
                <a:latin typeface="+mn-lt"/>
                <a:cs typeface="+mn-cs"/>
              </a:rPr>
              <a:t>, square, round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lphaUcPeriod"/>
              <a:defRPr/>
            </a:pPr>
            <a:endParaRPr lang="en-US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  <a:cs typeface="+mn-cs"/>
              </a:rPr>
              <a:t>B. </a:t>
            </a:r>
            <a:r>
              <a:rPr lang="en-US" dirty="0">
                <a:latin typeface="+mn-lt"/>
                <a:cs typeface="+mn-cs"/>
              </a:rPr>
              <a:t> What </a:t>
            </a:r>
            <a:r>
              <a:rPr lang="en-US" dirty="0">
                <a:latin typeface="+mn-lt"/>
                <a:cs typeface="+mn-cs"/>
              </a:rPr>
              <a:t>are the chances of a child with a square shape? </a:t>
            </a:r>
            <a:r>
              <a:rPr lang="en-US" dirty="0">
                <a:latin typeface="+mn-lt"/>
                <a:cs typeface="+mn-cs"/>
              </a:rPr>
              <a:t>  </a:t>
            </a:r>
            <a:r>
              <a:rPr lang="en-US" b="1" dirty="0">
                <a:solidFill>
                  <a:srgbClr val="FF0000"/>
                </a:solidFill>
                <a:latin typeface="+mn-lt"/>
                <a:cs typeface="+mn-cs"/>
              </a:rPr>
              <a:t>2</a:t>
            </a:r>
            <a:r>
              <a:rPr lang="en-US" b="1" dirty="0">
                <a:solidFill>
                  <a:srgbClr val="FF0000"/>
                </a:solidFill>
                <a:latin typeface="+mn-lt"/>
                <a:cs typeface="+mn-cs"/>
              </a:rPr>
              <a:t> out </a:t>
            </a:r>
            <a:r>
              <a:rPr lang="en-US" b="1" dirty="0">
                <a:solidFill>
                  <a:srgbClr val="FF0000"/>
                </a:solidFill>
                <a:latin typeface="+mn-lt"/>
                <a:cs typeface="+mn-cs"/>
              </a:rPr>
              <a:t>of </a:t>
            </a:r>
            <a:r>
              <a:rPr lang="en-US" b="1" dirty="0">
                <a:solidFill>
                  <a:srgbClr val="FF0000"/>
                </a:solidFill>
                <a:latin typeface="+mn-lt"/>
                <a:cs typeface="+mn-cs"/>
              </a:rPr>
              <a:t>4 or 50 %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  <a:cs typeface="+mn-cs"/>
              </a:rPr>
              <a:t>C. </a:t>
            </a:r>
            <a:r>
              <a:rPr lang="en-US" dirty="0">
                <a:latin typeface="+mn-lt"/>
                <a:cs typeface="+mn-cs"/>
              </a:rPr>
              <a:t> What </a:t>
            </a:r>
            <a:r>
              <a:rPr lang="en-US" dirty="0">
                <a:latin typeface="+mn-lt"/>
                <a:cs typeface="+mn-cs"/>
              </a:rPr>
              <a:t>are the chances of a child with a round shape? </a:t>
            </a:r>
            <a:r>
              <a:rPr lang="en-US" dirty="0">
                <a:latin typeface="+mn-lt"/>
                <a:cs typeface="+mn-cs"/>
              </a:rPr>
              <a:t> </a:t>
            </a:r>
            <a:r>
              <a:rPr lang="en-US" b="1" dirty="0">
                <a:solidFill>
                  <a:srgbClr val="FF0000"/>
                </a:solidFill>
                <a:latin typeface="+mn-lt"/>
                <a:cs typeface="+mn-cs"/>
              </a:rPr>
              <a:t>2 out </a:t>
            </a:r>
            <a:r>
              <a:rPr lang="en-US" b="1" dirty="0">
                <a:solidFill>
                  <a:srgbClr val="FF0000"/>
                </a:solidFill>
                <a:latin typeface="+mn-lt"/>
                <a:cs typeface="+mn-cs"/>
              </a:rPr>
              <a:t>of </a:t>
            </a:r>
            <a:r>
              <a:rPr lang="en-US" b="1" dirty="0">
                <a:solidFill>
                  <a:srgbClr val="FF0000"/>
                </a:solidFill>
                <a:latin typeface="+mn-lt"/>
                <a:cs typeface="+mn-cs"/>
              </a:rPr>
              <a:t>4 or 50 %</a:t>
            </a:r>
            <a:endParaRPr lang="en-US" b="1" dirty="0">
              <a:solidFill>
                <a:srgbClr val="FF0000"/>
              </a:solidFill>
              <a:latin typeface="+mn-lt"/>
              <a:cs typeface="+mn-cs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04800" y="3657600"/>
          <a:ext cx="5181600" cy="25146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27200"/>
                <a:gridCol w="1727200"/>
                <a:gridCol w="1727200"/>
              </a:tblGrid>
              <a:tr h="83820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S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s</a:t>
                      </a:r>
                      <a:endParaRPr lang="en-US" sz="3200" dirty="0"/>
                    </a:p>
                  </a:txBody>
                  <a:tcPr/>
                </a:tc>
              </a:tr>
              <a:tr h="83820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s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Ss</a:t>
                      </a:r>
                      <a:endParaRPr lang="en-US" sz="28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/>
                        <a:t>ss</a:t>
                      </a:r>
                      <a:endParaRPr lang="en-US" sz="2800" b="1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83820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s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Ss</a:t>
                      </a:r>
                      <a:endParaRPr lang="en-US" sz="28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/>
                        <a:t>ss</a:t>
                      </a:r>
                      <a:endParaRPr lang="en-US" sz="2800" b="1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10253" name="Picture 2" descr="http://mup20110204221059-7657763.webstarts.com/uploads/spongebob_7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48400" y="3657600"/>
            <a:ext cx="2286000" cy="2843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2743200" y="3352800"/>
            <a:ext cx="2323660" cy="400110"/>
          </a:xfrm>
          <a:prstGeom prst="rect">
            <a:avLst/>
          </a:prstGeom>
          <a:solidFill>
            <a:schemeClr val="bg1"/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cs typeface="+mn-cs"/>
              </a:rPr>
              <a:t>SpongeBob</a:t>
            </a:r>
            <a:endParaRPr lang="en-US" sz="2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7" name="Rectangle 6"/>
          <p:cNvSpPr/>
          <p:nvPr/>
        </p:nvSpPr>
        <p:spPr>
          <a:xfrm rot="16200000">
            <a:off x="-656975" y="4893398"/>
            <a:ext cx="2323660" cy="461665"/>
          </a:xfrm>
          <a:prstGeom prst="rect">
            <a:avLst/>
          </a:prstGeom>
          <a:solidFill>
            <a:schemeClr val="bg1"/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cs typeface="+mn-cs"/>
              </a:rPr>
              <a:t>SpongeSusie</a:t>
            </a:r>
            <a:endParaRPr lang="en-US" sz="2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190</TotalTime>
  <Words>2762</Words>
  <Application>Microsoft Office PowerPoint</Application>
  <PresentationFormat>On-screen Show (4:3)</PresentationFormat>
  <Paragraphs>414</Paragraphs>
  <Slides>33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6" baseType="lpstr">
      <vt:lpstr>Calibri</vt:lpstr>
      <vt:lpstr>Arial</vt:lpstr>
      <vt:lpstr>Office Theme</vt:lpstr>
      <vt:lpstr>SpongeBob Genetics 1 &amp; 2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</vt:vector>
  </TitlesOfParts>
  <Company>Johnson &amp; Johnson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SpongeBob Genetics</dc:title>
  <dc:creator>Liz</dc:creator>
  <cp:lastModifiedBy>Tracy</cp:lastModifiedBy>
  <cp:revision>53</cp:revision>
  <dcterms:created xsi:type="dcterms:W3CDTF">2011-10-13T01:16:10Z</dcterms:created>
  <dcterms:modified xsi:type="dcterms:W3CDTF">2011-11-29T18:32:30Z</dcterms:modified>
</cp:coreProperties>
</file>