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Century Schoolbook" panose="02040604050505020304" pitchFamily="18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Sdp9LuGHpB6/ax4GBijl85XFE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2bebb671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2bebb671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2bebb67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2bebb67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2bebb671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2bebb671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2bebb671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2bebb671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2bebb671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2bebb671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Google Shape;23;p20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Google Shape;24;p20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Google Shape;25;p20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Google Shape;26;p20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20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20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20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20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20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20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Google Shape;33;p20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34;p20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20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Google Shape;36;p20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20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1" name="Google Shape;51;p22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2" name="Google Shape;52;p22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3" name="Google Shape;53;p22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4" name="Google Shape;54;p22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22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22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22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22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22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" name="Google Shape;60;p22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" name="Google Shape;61;p22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" name="Google Shape;63;p22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5" name="Google Shape;65;p22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27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27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27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27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27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27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Google Shape;100;p27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27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Google Shape;102;p27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28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28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2" name="Google Shape;112;p28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28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Google Shape;114;p28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28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28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28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1" name="Google Shape;11;p19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Google Shape;14;p1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1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TERMS – BODY POSITION AND MOVEMENTS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Google Shape;137;p1"/>
          <p:cNvSpPr txBox="1">
            <a:spLocks noGrp="1"/>
          </p:cNvSpPr>
          <p:nvPr>
            <p:ph type="subTitle" idx="1"/>
          </p:nvPr>
        </p:nvSpPr>
        <p:spPr>
          <a:xfrm>
            <a:off x="4737750" y="699949"/>
            <a:ext cx="42636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/>
              <a:t>TIME TO TALK LIKE A DOCTOR</a:t>
            </a:r>
            <a:endParaRPr/>
          </a:p>
        </p:txBody>
      </p:sp>
      <p:pic>
        <p:nvPicPr>
          <p:cNvPr id="138" name="Google Shape;13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225" y="991400"/>
            <a:ext cx="2176248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mic Sans MS"/>
              <a:buNone/>
            </a:pPr>
            <a:r>
              <a:rPr lang="en-US" sz="2700" b="1">
                <a:latin typeface="Comic Sans MS"/>
                <a:ea typeface="Comic Sans MS"/>
                <a:cs typeface="Comic Sans MS"/>
                <a:sym typeface="Comic Sans MS"/>
              </a:rPr>
              <a:t>Plantarflexion</a:t>
            </a:r>
            <a:r>
              <a:rPr lang="en-US" sz="2700">
                <a:latin typeface="Comic Sans MS"/>
                <a:ea typeface="Comic Sans MS"/>
                <a:cs typeface="Comic Sans MS"/>
                <a:sym typeface="Comic Sans MS"/>
              </a:rPr>
              <a:t> – </a:t>
            </a:r>
            <a:r>
              <a:rPr lang="en-US" sz="2160">
                <a:latin typeface="Comic Sans MS"/>
                <a:ea typeface="Comic Sans MS"/>
                <a:cs typeface="Comic Sans MS"/>
                <a:sym typeface="Comic Sans MS"/>
              </a:rPr>
              <a:t>OCCURS ONLY AT THE ANKLE</a:t>
            </a:r>
            <a:br>
              <a:rPr lang="en-US" sz="216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160">
                <a:latin typeface="Comic Sans MS"/>
                <a:ea typeface="Comic Sans MS"/>
                <a:cs typeface="Comic Sans MS"/>
                <a:sym typeface="Comic Sans MS"/>
              </a:rPr>
              <a:t>- IS POINTING THE TOES DOWNWARDS</a:t>
            </a:r>
            <a:endParaRPr sz="216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6" name="Google Shape;196;p6" descr="4D0G1FCAQHPF6MCAFYYKPDCAJ4ELD3CA9I4H1PCA43OM4FCAMQG3A5CABIS0IFCAG1QN3ACADU61MWCAGBGNQJCAQM02RXCA0RAN7PCAYJBHAACAVV288HCARN61IICAGJA6U2CAS07BS7CAM1607I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72182" y="2209800"/>
            <a:ext cx="3547618" cy="3771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mic Sans MS"/>
              <a:buNone/>
            </a:pPr>
            <a:r>
              <a:rPr lang="en-US" sz="2700">
                <a:latin typeface="Comic Sans MS"/>
                <a:ea typeface="Comic Sans MS"/>
                <a:cs typeface="Comic Sans MS"/>
                <a:sym typeface="Comic Sans MS"/>
              </a:rPr>
              <a:t>DORSIFLEXION – </a:t>
            </a:r>
            <a:r>
              <a:rPr lang="en-US" sz="2430">
                <a:latin typeface="Comic Sans MS"/>
                <a:ea typeface="Comic Sans MS"/>
                <a:cs typeface="Comic Sans MS"/>
                <a:sym typeface="Comic Sans MS"/>
              </a:rPr>
              <a:t>OCCURS AT THE ANKLE</a:t>
            </a:r>
            <a:br>
              <a:rPr lang="en-US" sz="243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30">
                <a:latin typeface="Comic Sans MS"/>
                <a:ea typeface="Comic Sans MS"/>
                <a:cs typeface="Comic Sans MS"/>
                <a:sym typeface="Comic Sans MS"/>
              </a:rPr>
              <a:t>- INVOLVES PULLING THE TOES UP</a:t>
            </a:r>
            <a:endParaRPr sz="243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2" name="Google Shape;202;p7" descr="DORSIFLEXIO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57143" y="1981201"/>
            <a:ext cx="3686457" cy="3918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ic Sans MS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Abduction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– moving a joint away from the mid-line of the body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8" name="Google Shape;208;p8" descr="abductio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34841" y="1828800"/>
            <a:ext cx="3256359" cy="434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ic Sans MS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Adduction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– bring a limb closer to the midline of the body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4" name="Google Shape;214;p9" descr="adductio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497012"/>
            <a:ext cx="3581400" cy="47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001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Schoolbook"/>
              <a:buNone/>
            </a:pPr>
            <a:br>
              <a:rPr lang="en-US" sz="2700"/>
            </a:br>
            <a:br>
              <a:rPr lang="en-US" sz="2700"/>
            </a:br>
            <a:r>
              <a:rPr lang="en-US" sz="2700" b="1">
                <a:latin typeface="Comic Sans MS"/>
                <a:ea typeface="Comic Sans MS"/>
                <a:cs typeface="Comic Sans MS"/>
                <a:sym typeface="Comic Sans MS"/>
              </a:rPr>
              <a:t>External rotation </a:t>
            </a:r>
            <a:r>
              <a:rPr lang="en-US" sz="2700">
                <a:latin typeface="Comic Sans MS"/>
                <a:ea typeface="Comic Sans MS"/>
                <a:cs typeface="Comic Sans MS"/>
                <a:sym typeface="Comic Sans MS"/>
              </a:rPr>
              <a:t>– when the limb rotated away from the midline of the body</a:t>
            </a:r>
            <a:br>
              <a:rPr lang="en-US" sz="2700" b="1">
                <a:latin typeface="Comic Sans MS"/>
                <a:ea typeface="Comic Sans MS"/>
                <a:cs typeface="Comic Sans MS"/>
                <a:sym typeface="Comic Sans MS"/>
              </a:rPr>
            </a:br>
            <a:endParaRPr sz="27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0" name="Google Shape;220;p10" descr="ER # hip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828800"/>
            <a:ext cx="5355329" cy="385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mic Sans MS"/>
              <a:buNone/>
            </a:pPr>
            <a:r>
              <a:rPr lang="en-US" sz="2700">
                <a:latin typeface="Comic Sans MS"/>
                <a:ea typeface="Comic Sans MS"/>
                <a:cs typeface="Comic Sans MS"/>
                <a:sym typeface="Comic Sans MS"/>
              </a:rPr>
              <a:t>External rotation of the arm – rotated away from the midline of the body</a:t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6" name="Google Shape;226;p11" descr="13846256(300x300)[1]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057400"/>
            <a:ext cx="4101142" cy="36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mic Sans MS"/>
              <a:buNone/>
            </a:pPr>
            <a:r>
              <a:rPr lang="en-US" sz="2700" b="1">
                <a:latin typeface="Comic Sans MS"/>
                <a:ea typeface="Comic Sans MS"/>
                <a:cs typeface="Comic Sans MS"/>
                <a:sym typeface="Comic Sans MS"/>
              </a:rPr>
              <a:t>Internal Rotation </a:t>
            </a:r>
            <a:r>
              <a:rPr lang="en-US" sz="2700">
                <a:latin typeface="Comic Sans MS"/>
                <a:ea typeface="Comic Sans MS"/>
                <a:cs typeface="Comic Sans MS"/>
                <a:sym typeface="Comic Sans MS"/>
              </a:rPr>
              <a:t>– when the limb is rotated toward the midline of the body</a:t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2" name="Google Shape;232;p12" descr="IR of arm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71041" y="1828800"/>
            <a:ext cx="5010759" cy="4572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Very fast internal rotation of the arm!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8" name="Google Shape;238;p13" descr="IR  - pitche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5781" y="1600200"/>
            <a:ext cx="7310438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mic Sans MS"/>
              <a:buNone/>
            </a:pPr>
            <a:r>
              <a:rPr lang="en-US" sz="2700" b="1">
                <a:latin typeface="Comic Sans MS"/>
                <a:ea typeface="Comic Sans MS"/>
                <a:cs typeface="Comic Sans MS"/>
                <a:sym typeface="Comic Sans MS"/>
              </a:rPr>
              <a:t>Supination and pronation </a:t>
            </a:r>
            <a:r>
              <a:rPr lang="en-US" sz="2700">
                <a:latin typeface="Comic Sans MS"/>
                <a:ea typeface="Comic Sans MS"/>
                <a:cs typeface="Comic Sans MS"/>
                <a:sym typeface="Comic Sans MS"/>
              </a:rPr>
              <a:t>of the foot – an abnormal weight load on either the outside (supinated) or pronated (inside of the foot)</a:t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4" name="Google Shape;244;p14" descr="pronation-supination[1]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133600"/>
            <a:ext cx="6553200" cy="424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Check your Own shoes – is there any supination or pronation wear?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0" name="Google Shape;250;p15" descr="supinated shoe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16000" y="1922462"/>
            <a:ext cx="63500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POINTS OF REFERENCE</a:t>
            </a:r>
            <a:r>
              <a:rPr lang="en-US"/>
              <a:t>		</a:t>
            </a:r>
            <a:endParaRPr/>
          </a:p>
        </p:txBody>
      </p:sp>
      <p:sp>
        <p:nvSpPr>
          <p:cNvPr id="144" name="Google Shape;144;p2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7467600" cy="53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54"/>
              <a:buChar char="🞆"/>
            </a:pPr>
            <a:r>
              <a:rPr lang="en-US" sz="2220">
                <a:latin typeface="Comic Sans MS"/>
                <a:ea typeface="Comic Sans MS"/>
                <a:cs typeface="Comic Sans MS"/>
                <a:sym typeface="Comic Sans MS"/>
              </a:rPr>
              <a:t>Superior</a:t>
            </a:r>
            <a:endParaRPr/>
          </a:p>
          <a:p>
            <a:pPr marL="274320" lvl="0" indent="-17564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en-US" sz="2220">
                <a:latin typeface="Comic Sans MS"/>
                <a:ea typeface="Comic Sans MS"/>
                <a:cs typeface="Comic Sans MS"/>
                <a:sym typeface="Comic Sans MS"/>
              </a:rPr>
              <a:t>Inferior</a:t>
            </a:r>
            <a:endParaRPr/>
          </a:p>
          <a:p>
            <a:pPr marL="274320" lvl="0" indent="-17564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en-US" sz="2220">
                <a:latin typeface="Comic Sans MS"/>
                <a:ea typeface="Comic Sans MS"/>
                <a:cs typeface="Comic Sans MS"/>
                <a:sym typeface="Comic Sans MS"/>
              </a:rPr>
              <a:t>Anterior</a:t>
            </a:r>
            <a:endParaRPr/>
          </a:p>
          <a:p>
            <a:pPr marL="274320" lvl="0" indent="-17564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en-US" sz="2220">
                <a:latin typeface="Comic Sans MS"/>
                <a:ea typeface="Comic Sans MS"/>
                <a:cs typeface="Comic Sans MS"/>
                <a:sym typeface="Comic Sans MS"/>
              </a:rPr>
              <a:t>Posterior</a:t>
            </a:r>
            <a:endParaRPr/>
          </a:p>
          <a:p>
            <a:pPr marL="274320" lvl="0" indent="-17564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en-US" sz="2220">
                <a:latin typeface="Comic Sans MS"/>
                <a:ea typeface="Comic Sans MS"/>
                <a:cs typeface="Comic Sans MS"/>
                <a:sym typeface="Comic Sans MS"/>
              </a:rPr>
              <a:t>Medial</a:t>
            </a:r>
            <a:endParaRPr/>
          </a:p>
          <a:p>
            <a:pPr marL="274320" lvl="0" indent="-17564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en-US" sz="2220">
                <a:latin typeface="Comic Sans MS"/>
                <a:ea typeface="Comic Sans MS"/>
                <a:cs typeface="Comic Sans MS"/>
                <a:sym typeface="Comic Sans MS"/>
              </a:rPr>
              <a:t>Lateral</a:t>
            </a:r>
            <a:endParaRPr/>
          </a:p>
          <a:p>
            <a:pPr marL="274320" lvl="0" indent="-17564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en-US" sz="2220">
                <a:latin typeface="Comic Sans MS"/>
                <a:ea typeface="Comic Sans MS"/>
                <a:cs typeface="Comic Sans MS"/>
                <a:sym typeface="Comic Sans MS"/>
              </a:rPr>
              <a:t>Proximal</a:t>
            </a:r>
            <a:endParaRPr/>
          </a:p>
          <a:p>
            <a:pPr marL="274320" lvl="0" indent="-17564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en-US" sz="2220">
                <a:latin typeface="Comic Sans MS"/>
                <a:ea typeface="Comic Sans MS"/>
                <a:cs typeface="Comic Sans MS"/>
                <a:sym typeface="Comic Sans MS"/>
              </a:rPr>
              <a:t>Distal</a:t>
            </a:r>
            <a:endParaRPr sz="22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Pronation – corrected with orthotic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6" name="Google Shape;256;p16" descr="pronate[1]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92025" y="2667000"/>
            <a:ext cx="2518175" cy="265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mic Sans MS"/>
              <a:buNone/>
            </a:pPr>
            <a:r>
              <a:rPr lang="en-US" sz="2700" b="1">
                <a:latin typeface="Comic Sans MS"/>
                <a:ea typeface="Comic Sans MS"/>
                <a:cs typeface="Comic Sans MS"/>
                <a:sym typeface="Comic Sans MS"/>
              </a:rPr>
              <a:t>Ankle eversion – </a:t>
            </a:r>
            <a:r>
              <a:rPr lang="en-US" sz="2700">
                <a:latin typeface="Comic Sans MS"/>
                <a:ea typeface="Comic Sans MS"/>
                <a:cs typeface="Comic Sans MS"/>
                <a:sym typeface="Comic Sans MS"/>
              </a:rPr>
              <a:t>making the ankle go out (or away) from the midline of the body</a:t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2" name="Google Shape;262;p17" descr="20_ankle_eversion[1]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52750" y="1855787"/>
            <a:ext cx="2476500" cy="4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ic Sans MS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Ankle inversion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– making the ankle come toward the midline of the body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8" name="Google Shape;268;p18" descr="6_ankle_inversion[1]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62300" y="1655762"/>
            <a:ext cx="20574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2bebb6719_1_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HSS 1010 Booklet</a:t>
            </a:r>
            <a:endParaRPr/>
          </a:p>
        </p:txBody>
      </p:sp>
      <p:sp>
        <p:nvSpPr>
          <p:cNvPr id="274" name="Google Shape;274;g82bebb6719_1_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>
                <a:latin typeface="Arial"/>
                <a:ea typeface="Arial"/>
                <a:cs typeface="Arial"/>
                <a:sym typeface="Arial"/>
              </a:rPr>
              <a:t>Anatomical Movement Matching</a:t>
            </a:r>
            <a:endParaRPr sz="1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>
                <a:latin typeface="Arial"/>
                <a:ea typeface="Arial"/>
                <a:cs typeface="Arial"/>
                <a:sym typeface="Arial"/>
              </a:rPr>
              <a:t>Anatomical Movements</a:t>
            </a:r>
            <a:endParaRPr sz="1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Anatomical Directions/Planes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2bebb6719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Superior Vs Inferior</a:t>
            </a:r>
            <a:endParaRPr/>
          </a:p>
        </p:txBody>
      </p:sp>
      <p:pic>
        <p:nvPicPr>
          <p:cNvPr id="150" name="Google Shape;150;g82bebb671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550" y="1757350"/>
            <a:ext cx="2295525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82bebb671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725" y="1704963"/>
            <a:ext cx="223837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2bebb6719_0_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Anterior Vs Posterior</a:t>
            </a:r>
            <a:endParaRPr/>
          </a:p>
        </p:txBody>
      </p:sp>
      <p:pic>
        <p:nvPicPr>
          <p:cNvPr id="157" name="Google Shape;157;g82bebb6719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075" y="1704972"/>
            <a:ext cx="1249100" cy="47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82bebb6719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4475" y="1704975"/>
            <a:ext cx="1130773" cy="470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2bebb6719_0_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Medial Vs Lateral</a:t>
            </a:r>
            <a:endParaRPr/>
          </a:p>
        </p:txBody>
      </p:sp>
      <p:pic>
        <p:nvPicPr>
          <p:cNvPr id="164" name="Google Shape;164;g82bebb6719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6925" y="1814500"/>
            <a:ext cx="1724025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82bebb6719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675" y="1814500"/>
            <a:ext cx="1977975" cy="35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2bebb6719_0_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Proximal Vs Distal</a:t>
            </a:r>
            <a:endParaRPr/>
          </a:p>
        </p:txBody>
      </p:sp>
      <p:pic>
        <p:nvPicPr>
          <p:cNvPr id="171" name="Google Shape;171;g82bebb6719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750" y="1922288"/>
            <a:ext cx="1905000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82bebb6719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0075" y="1993725"/>
            <a:ext cx="1952625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ic Sans MS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Body movements</a:t>
            </a:r>
            <a:r>
              <a:rPr lang="en-US"/>
              <a:t>				</a:t>
            </a:r>
            <a:endParaRPr/>
          </a:p>
        </p:txBody>
      </p:sp>
      <p:sp>
        <p:nvSpPr>
          <p:cNvPr id="178" name="Google Shape;178;p3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7467600" cy="555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Flexion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Extension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Plantarflexion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Dorsiflexion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Abduction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Adduction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External rotation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Internal rotation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Supination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Pronation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ic Sans MS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Flexion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– is when two bones come closer together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4" name="Google Shape;184;p4" descr="90px-Arm_flex_supinate[1]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06241" y="1524000"/>
            <a:ext cx="3865959" cy="515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ic Sans MS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Extension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– is where two bones go further apart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0" name="Google Shape;190;p5" descr="300px-LegExtensionMachineExercise[1]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5117" y="1752600"/>
            <a:ext cx="6017683" cy="4513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On-screen Show (4:3)</PresentationFormat>
  <Paragraphs>52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Comic Sans MS</vt:lpstr>
      <vt:lpstr>Noto Sans Symbols</vt:lpstr>
      <vt:lpstr>Arial</vt:lpstr>
      <vt:lpstr>Century Schoolbook</vt:lpstr>
      <vt:lpstr>Oriel</vt:lpstr>
      <vt:lpstr>TERMS – BODY POSITION AND MOVEMENTS</vt:lpstr>
      <vt:lpstr>POINTS OF REFERENCE  </vt:lpstr>
      <vt:lpstr>Superior Vs Inferior</vt:lpstr>
      <vt:lpstr>Anterior Vs Posterior</vt:lpstr>
      <vt:lpstr>Medial Vs Lateral</vt:lpstr>
      <vt:lpstr>Proximal Vs Distal</vt:lpstr>
      <vt:lpstr>Body movements    </vt:lpstr>
      <vt:lpstr>Flexion – is when two bones come closer together </vt:lpstr>
      <vt:lpstr>Extension – is where two bones go further apart</vt:lpstr>
      <vt:lpstr>Plantarflexion – OCCURS ONLY AT THE ANKLE - IS POINTING THE TOES DOWNWARDS</vt:lpstr>
      <vt:lpstr>DORSIFLEXION – OCCURS AT THE ANKLE - INVOLVES PULLING THE TOES UP</vt:lpstr>
      <vt:lpstr>Abduction – moving a joint away from the mid-line of the body</vt:lpstr>
      <vt:lpstr>Adduction – bring a limb closer to the midline of the body</vt:lpstr>
      <vt:lpstr>  External rotation – when the limb rotated away from the midline of the body </vt:lpstr>
      <vt:lpstr>External rotation of the arm – rotated away from the midline of the body</vt:lpstr>
      <vt:lpstr>Internal Rotation – when the limb is rotated toward the midline of the body</vt:lpstr>
      <vt:lpstr>Very fast internal rotation of the arm!</vt:lpstr>
      <vt:lpstr>Supination and pronation of the foot – an abnormal weight load on either the outside (supinated) or pronated (inside of the foot)</vt:lpstr>
      <vt:lpstr>Check your Own shoes – is there any supination or pronation wear?</vt:lpstr>
      <vt:lpstr>Pronation – corrected with orthotic</vt:lpstr>
      <vt:lpstr>Ankle eversion – making the ankle go out (or away) from the midline of the body</vt:lpstr>
      <vt:lpstr>Ankle inversion – making the ankle come toward the midline of the body</vt:lpstr>
      <vt:lpstr>HSS 1010 Booklet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TERMS – BODY POSITION AND MOVEMENTS</dc:title>
  <dc:creator>karen.harris</dc:creator>
  <cp:lastModifiedBy>Craig Follis</cp:lastModifiedBy>
  <cp:revision>1</cp:revision>
  <dcterms:created xsi:type="dcterms:W3CDTF">2009-11-10T20:22:00Z</dcterms:created>
  <dcterms:modified xsi:type="dcterms:W3CDTF">2021-12-15T16:45:44Z</dcterms:modified>
</cp:coreProperties>
</file>